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Author clrIdx="0" id="0" initials="" lastIdx="3" name="SeukWon Kang"/>
  <p:cmAuthor clrIdx="1" id="1" initials="" lastIdx="2" name="Peter Yoo"/>
  <p:cmAuthor clrIdx="2" id="2" initials="" lastIdx="2" name="hyeonseong shi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C4BB40FA-AEBA-4F20-ACDB-7947096D0D4A}">
  <a:tblStyle styleId="{C4BB40FA-AEBA-4F20-ACDB-7947096D0D4A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E9EFF7"/>
          </a:solidFill>
        </a:fill>
      </a:tcStyle>
    </a:wholeTbl>
    <a:band1H>
      <a:tcStyle>
        <a:fill>
          <a:solidFill>
            <a:srgbClr val="D0DEEF"/>
          </a:solidFill>
        </a:fill>
      </a:tcStyle>
    </a:band1H>
    <a:band1V>
      <a:tcStyle>
        <a:fill>
          <a:solidFill>
            <a:srgbClr val="D0DEEF"/>
          </a:solidFill>
        </a:fill>
      </a:tcStyle>
    </a:band1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0" idx="1" dt="2016-06-29T18:30:51.547">
    <p:pos x="6000" y="0"/>
    <p:text>구매시 사용되는 지갑 소비 루트를 준비해 주세요.</p:text>
  </p:cm>
  <p:cm authorId="0" idx="2" dt="2016-06-29T18:30:03.798">
    <p:pos x="6000" y="100"/>
    <p:text>구매 용도로 사용되는 재화제한을 (서버검증을 통해 ) 명시할까요?</p:text>
  </p:cm>
  <p:cm authorId="0" idx="3" dt="2016-06-29T18:29:48.800">
    <p:pos x="6000" y="200"/>
    <p:text>식량은 목재 자원 및 목재 아이템을 구매하는 데에만 재화로 사용
서버 검증이 필요한지?</p:text>
  </p:cm>
  <p:cm authorId="1" idx="1" dt="2016-06-29T18:29:48.800">
    <p:pos x="6000" y="300"/>
    <p:text>굳이 그럴필욘 없을 것 같습니다. 기획에서 상품구성할 때 참고하기 위해 기입한 사항입니다.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2" idx="1" dt="2016-06-29T18:31:47.397">
    <p:pos x="6000" y="0"/>
    <p:text>시장 상품 갱신시
갱신 횟수별 테이블에 정의 된 것보다 많이 갱신 할땐 어떤 데이터를 참조하나요 ?
갱신에 최대 횟수 제한이 있나요 ?</p:text>
  </p:cm>
  <p:cm authorId="1" idx="2" dt="2016-06-29T18:31:07.225">
    <p:pos x="6000" y="100"/>
    <p:text>오른쪽 끝에 보시면 13회~ 라고 되어있습니다. 13회부터 무한히 200 고정입니다.</p:text>
  </p:cm>
  <p:cm authorId="2" idx="2" dt="2016-06-29T18:31:47.397">
    <p:pos x="6000" y="200"/>
    <p:text>명시적으로 적어주세요
뒤에 데이터가 더 있다는건지 헷갈립니다</p:text>
  </p:cm>
</p:cmLst>
</file>

<file path=ppt/media/image00.png>
</file>

<file path=ppt/media/image01.png>
</file>

<file path=ppt/media/image02.png>
</file>

<file path=ppt/media/image03.png>
</file>

<file path=ppt/media/image04.png>
</file>

<file path=ppt/media/image05.jpg>
</file>

<file path=ppt/media/image06.png>
</file>

<file path=ppt/media/image07.png>
</file>

<file path=ppt/media/image08.png>
</file>

<file path=ppt/media/image09.jpg>
</file>

<file path=ppt/media/image1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Shape 146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Shape 274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0" name="Shape 380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Shape 381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42" name="Shape 54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Shape 543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2" name="Shape 65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Shape 653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Shape 74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47" name="Shape 747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Shape 748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48" name="Shape 84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Shape 849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Shape 93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33" name="Shape 93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4" name="Shape 934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Shape 1038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39" name="Shape 103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Shape 1040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Shape 113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31" name="Shape 113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2" name="Shape 1132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Shape 1225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6" name="Shape 122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7" name="Shape 1227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Shape 132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2" name="Shape 132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제목 슬라이드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제목 및 세로 텍스트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세로 제목 및 텍스트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제목 및 내용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구역 머리글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콘텐츠 2개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비교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제목만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빈 화면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캡션 있는 콘텐츠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캡션 있는 그림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3.png"/><Relationship Id="rId4" Type="http://schemas.openxmlformats.org/officeDocument/2006/relationships/image" Target="../media/image07.png"/><Relationship Id="rId11" Type="http://schemas.openxmlformats.org/officeDocument/2006/relationships/image" Target="../media/image09.jpg"/><Relationship Id="rId10" Type="http://schemas.openxmlformats.org/officeDocument/2006/relationships/image" Target="../media/image06.png"/><Relationship Id="rId12" Type="http://schemas.openxmlformats.org/officeDocument/2006/relationships/image" Target="../media/image08.png"/><Relationship Id="rId9" Type="http://schemas.openxmlformats.org/officeDocument/2006/relationships/image" Target="../media/image05.jpg"/><Relationship Id="rId5" Type="http://schemas.openxmlformats.org/officeDocument/2006/relationships/image" Target="../media/image00.png"/><Relationship Id="rId6" Type="http://schemas.openxmlformats.org/officeDocument/2006/relationships/image" Target="../media/image04.png"/><Relationship Id="rId7" Type="http://schemas.openxmlformats.org/officeDocument/2006/relationships/image" Target="../media/image02.png"/><Relationship Id="rId8" Type="http://schemas.openxmlformats.org/officeDocument/2006/relationships/image" Target="../media/image0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7.png"/><Relationship Id="rId4" Type="http://schemas.openxmlformats.org/officeDocument/2006/relationships/image" Target="../media/image00.png"/><Relationship Id="rId11" Type="http://schemas.openxmlformats.org/officeDocument/2006/relationships/image" Target="../media/image09.jpg"/><Relationship Id="rId10" Type="http://schemas.openxmlformats.org/officeDocument/2006/relationships/image" Target="../media/image03.png"/><Relationship Id="rId12" Type="http://schemas.openxmlformats.org/officeDocument/2006/relationships/image" Target="../media/image08.png"/><Relationship Id="rId9" Type="http://schemas.openxmlformats.org/officeDocument/2006/relationships/image" Target="../media/image06.png"/><Relationship Id="rId5" Type="http://schemas.openxmlformats.org/officeDocument/2006/relationships/image" Target="../media/image04.png"/><Relationship Id="rId6" Type="http://schemas.openxmlformats.org/officeDocument/2006/relationships/image" Target="../media/image02.png"/><Relationship Id="rId7" Type="http://schemas.openxmlformats.org/officeDocument/2006/relationships/image" Target="../media/image01.png"/><Relationship Id="rId8" Type="http://schemas.openxmlformats.org/officeDocument/2006/relationships/image" Target="../media/image0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6.png"/><Relationship Id="rId4" Type="http://schemas.openxmlformats.org/officeDocument/2006/relationships/image" Target="../media/image07.png"/><Relationship Id="rId11" Type="http://schemas.openxmlformats.org/officeDocument/2006/relationships/image" Target="../media/image09.jpg"/><Relationship Id="rId10" Type="http://schemas.openxmlformats.org/officeDocument/2006/relationships/image" Target="../media/image03.png"/><Relationship Id="rId12" Type="http://schemas.openxmlformats.org/officeDocument/2006/relationships/image" Target="../media/image08.png"/><Relationship Id="rId9" Type="http://schemas.openxmlformats.org/officeDocument/2006/relationships/image" Target="../media/image05.jpg"/><Relationship Id="rId5" Type="http://schemas.openxmlformats.org/officeDocument/2006/relationships/image" Target="../media/image00.png"/><Relationship Id="rId6" Type="http://schemas.openxmlformats.org/officeDocument/2006/relationships/image" Target="../media/image04.png"/><Relationship Id="rId7" Type="http://schemas.openxmlformats.org/officeDocument/2006/relationships/image" Target="../media/image02.png"/><Relationship Id="rId8" Type="http://schemas.openxmlformats.org/officeDocument/2006/relationships/image" Target="../media/image0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7.png"/><Relationship Id="rId4" Type="http://schemas.openxmlformats.org/officeDocument/2006/relationships/image" Target="../media/image00.png"/><Relationship Id="rId11" Type="http://schemas.openxmlformats.org/officeDocument/2006/relationships/image" Target="../media/image09.jpg"/><Relationship Id="rId10" Type="http://schemas.openxmlformats.org/officeDocument/2006/relationships/image" Target="../media/image03.png"/><Relationship Id="rId12" Type="http://schemas.openxmlformats.org/officeDocument/2006/relationships/image" Target="../media/image08.png"/><Relationship Id="rId9" Type="http://schemas.openxmlformats.org/officeDocument/2006/relationships/image" Target="../media/image06.png"/><Relationship Id="rId5" Type="http://schemas.openxmlformats.org/officeDocument/2006/relationships/image" Target="../media/image04.png"/><Relationship Id="rId6" Type="http://schemas.openxmlformats.org/officeDocument/2006/relationships/image" Target="../media/image02.png"/><Relationship Id="rId7" Type="http://schemas.openxmlformats.org/officeDocument/2006/relationships/image" Target="../media/image01.png"/><Relationship Id="rId8" Type="http://schemas.openxmlformats.org/officeDocument/2006/relationships/image" Target="../media/image0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5.jpg"/><Relationship Id="rId4" Type="http://schemas.openxmlformats.org/officeDocument/2006/relationships/image" Target="../media/image06.png"/><Relationship Id="rId5" Type="http://schemas.openxmlformats.org/officeDocument/2006/relationships/image" Target="../media/image03.png"/><Relationship Id="rId6" Type="http://schemas.openxmlformats.org/officeDocument/2006/relationships/image" Target="../media/image09.jpg"/><Relationship Id="rId7" Type="http://schemas.openxmlformats.org/officeDocument/2006/relationships/image" Target="../media/image01.png"/><Relationship Id="rId8" Type="http://schemas.openxmlformats.org/officeDocument/2006/relationships/image" Target="../media/image0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5.jpg"/><Relationship Id="rId4" Type="http://schemas.openxmlformats.org/officeDocument/2006/relationships/image" Target="../media/image06.png"/><Relationship Id="rId5" Type="http://schemas.openxmlformats.org/officeDocument/2006/relationships/image" Target="../media/image03.png"/><Relationship Id="rId6" Type="http://schemas.openxmlformats.org/officeDocument/2006/relationships/image" Target="../media/image09.jpg"/><Relationship Id="rId7" Type="http://schemas.openxmlformats.org/officeDocument/2006/relationships/image" Target="../media/image01.png"/><Relationship Id="rId8" Type="http://schemas.openxmlformats.org/officeDocument/2006/relationships/image" Target="../media/image0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8.png"/><Relationship Id="rId4" Type="http://schemas.openxmlformats.org/officeDocument/2006/relationships/image" Target="../media/image06.png"/><Relationship Id="rId5" Type="http://schemas.openxmlformats.org/officeDocument/2006/relationships/image" Target="../media/image09.jpg"/><Relationship Id="rId6" Type="http://schemas.openxmlformats.org/officeDocument/2006/relationships/image" Target="../media/image01.png"/><Relationship Id="rId7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8.png"/><Relationship Id="rId4" Type="http://schemas.openxmlformats.org/officeDocument/2006/relationships/image" Target="../media/image06.png"/><Relationship Id="rId5" Type="http://schemas.openxmlformats.org/officeDocument/2006/relationships/image" Target="../media/image09.jpg"/><Relationship Id="rId6" Type="http://schemas.openxmlformats.org/officeDocument/2006/relationships/image" Target="../media/image01.png"/><Relationship Id="rId7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8.png"/><Relationship Id="rId4" Type="http://schemas.openxmlformats.org/officeDocument/2006/relationships/image" Target="../media/image06.png"/><Relationship Id="rId5" Type="http://schemas.openxmlformats.org/officeDocument/2006/relationships/image" Target="../media/image09.jpg"/><Relationship Id="rId6" Type="http://schemas.openxmlformats.org/officeDocument/2006/relationships/image" Target="../media/image01.png"/><Relationship Id="rId7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5.jpg"/><Relationship Id="rId4" Type="http://schemas.openxmlformats.org/officeDocument/2006/relationships/image" Target="../media/image06.png"/><Relationship Id="rId5" Type="http://schemas.openxmlformats.org/officeDocument/2006/relationships/image" Target="../media/image03.png"/><Relationship Id="rId6" Type="http://schemas.openxmlformats.org/officeDocument/2006/relationships/image" Target="../media/image09.jpg"/><Relationship Id="rId7" Type="http://schemas.openxmlformats.org/officeDocument/2006/relationships/image" Target="../media/image01.png"/><Relationship Id="rId8" Type="http://schemas.openxmlformats.org/officeDocument/2006/relationships/image" Target="../media/image0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5.jpg"/><Relationship Id="rId4" Type="http://schemas.openxmlformats.org/officeDocument/2006/relationships/image" Target="../media/image06.png"/><Relationship Id="rId5" Type="http://schemas.openxmlformats.org/officeDocument/2006/relationships/image" Target="../media/image03.png"/><Relationship Id="rId6" Type="http://schemas.openxmlformats.org/officeDocument/2006/relationships/image" Target="../media/image09.jpg"/><Relationship Id="rId7" Type="http://schemas.openxmlformats.org/officeDocument/2006/relationships/image" Target="../media/image01.png"/><Relationship Id="rId8" Type="http://schemas.openxmlformats.org/officeDocument/2006/relationships/image" Target="../media/image0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2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S2 시장</a:t>
            </a:r>
          </a:p>
        </p:txBody>
      </p:sp>
      <p:sp>
        <p:nvSpPr>
          <p:cNvPr id="89" name="Shape 89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2016.06.21.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 Peter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/>
        </p:nvSpPr>
        <p:spPr>
          <a:xfrm>
            <a:off x="584420" y="667910"/>
            <a:ext cx="3325104" cy="333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구성 화면 입니다</a:t>
            </a:r>
          </a:p>
        </p:txBody>
      </p:sp>
      <p:sp>
        <p:nvSpPr>
          <p:cNvPr id="149" name="Shape 149"/>
          <p:cNvSpPr/>
          <p:nvPr/>
        </p:nvSpPr>
        <p:spPr>
          <a:xfrm>
            <a:off x="215538" y="142595"/>
            <a:ext cx="15119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구성</a:t>
            </a:r>
          </a:p>
        </p:txBody>
      </p:sp>
      <p:cxnSp>
        <p:nvCxnSpPr>
          <p:cNvPr id="150" name="Shape 150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151" name="Shape 151"/>
          <p:cNvGrpSpPr/>
          <p:nvPr/>
        </p:nvGrpSpPr>
        <p:grpSpPr>
          <a:xfrm>
            <a:off x="8853492" y="6005580"/>
            <a:ext cx="1158944" cy="423454"/>
            <a:chOff x="8135209" y="6013689"/>
            <a:chExt cx="1158944" cy="423454"/>
          </a:xfrm>
        </p:grpSpPr>
        <p:sp>
          <p:nvSpPr>
            <p:cNvPr id="152" name="Shape 152"/>
            <p:cNvSpPr/>
            <p:nvPr/>
          </p:nvSpPr>
          <p:spPr>
            <a:xfrm>
              <a:off x="8135209" y="6021344"/>
              <a:ext cx="1136010" cy="415800"/>
            </a:xfrm>
            <a:prstGeom prst="rect">
              <a:avLst/>
            </a:prstGeom>
            <a:solidFill>
              <a:schemeClr val="accent6"/>
            </a:solidFill>
            <a:ln cap="flat" cmpd="sng" w="9525">
              <a:solidFill>
                <a:schemeClr val="accent3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Shape 153"/>
            <p:cNvSpPr txBox="1"/>
            <p:nvPr/>
          </p:nvSpPr>
          <p:spPr>
            <a:xfrm>
              <a:off x="8213409" y="6013689"/>
              <a:ext cx="1080744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다른 상품보기</a:t>
              </a:r>
            </a:p>
          </p:txBody>
        </p:sp>
        <p:sp>
          <p:nvSpPr>
            <p:cNvPr id="154" name="Shape 154"/>
            <p:cNvSpPr/>
            <p:nvPr/>
          </p:nvSpPr>
          <p:spPr>
            <a:xfrm>
              <a:off x="8434993" y="6269471"/>
              <a:ext cx="687003" cy="128238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999999</a:t>
              </a:r>
            </a:p>
          </p:txBody>
        </p:sp>
        <p:pic>
          <p:nvPicPr>
            <p:cNvPr id="155" name="Shape 15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304959" y="6203814"/>
              <a:ext cx="212877" cy="21109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6" name="Shape 156"/>
          <p:cNvSpPr txBox="1"/>
          <p:nvPr/>
        </p:nvSpPr>
        <p:spPr>
          <a:xfrm>
            <a:off x="8304959" y="277132"/>
            <a:ext cx="3137178" cy="1169551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 종류에 따른 탭 구성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각각의 탭을 누르면 해당하는 시장 UI로 이동한다.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AutoNum type="arabicPeriod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 : 일반 갱신아이템들을 보여준다.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AutoNum type="arabicPeriod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한정판매 : 수량한정 상품을 보여준다.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AutoNum type="arabicPeriod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이벤트 : 이벤트 상품을 보여준다.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시장을 제외한 탭은 오픈 되기 전엔 접근 할 수 없다.(경고 팝업 출력)</a:t>
            </a:r>
          </a:p>
        </p:txBody>
      </p:sp>
      <p:sp>
        <p:nvSpPr>
          <p:cNvPr id="157" name="Shape 157"/>
          <p:cNvSpPr txBox="1"/>
          <p:nvPr/>
        </p:nvSpPr>
        <p:spPr>
          <a:xfrm>
            <a:off x="8271689" y="1526108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오늘의 상품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초 대박 할인 상품 중 임의의 하나를 노출한다.</a:t>
            </a:r>
          </a:p>
        </p:txBody>
      </p:sp>
      <p:sp>
        <p:nvSpPr>
          <p:cNvPr id="158" name="Shape 158"/>
          <p:cNvSpPr txBox="1"/>
          <p:nvPr/>
        </p:nvSpPr>
        <p:spPr>
          <a:xfrm>
            <a:off x="8304959" y="2317613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 초기화 시간을 표시한다.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초단위로 카운트 다운 된다.</a:t>
            </a:r>
          </a:p>
        </p:txBody>
      </p:sp>
      <p:sp>
        <p:nvSpPr>
          <p:cNvPr id="159" name="Shape 159"/>
          <p:cNvSpPr txBox="1"/>
          <p:nvPr/>
        </p:nvSpPr>
        <p:spPr>
          <a:xfrm>
            <a:off x="917638" y="1169708"/>
            <a:ext cx="3137178" cy="55399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상인의 일러스트를 표현한다.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(타운의 문명/국가 등에 따라 일러스트의 복식 등이 바뀌는 방안은 어떤가?)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908029" y="2379667"/>
            <a:ext cx="3137178" cy="55399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판매중인 아이템 아이콘을 표시한다.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아이콘 우측 하단에 판매하는 아이템의 수량을 표기 한다.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901007" y="3704966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 리스트는 4개이며 4:3 UI에서는 리스트가 스크롤 되도록 한다.</a:t>
            </a:r>
          </a:p>
        </p:txBody>
      </p:sp>
      <p:sp>
        <p:nvSpPr>
          <p:cNvPr id="162" name="Shape 162"/>
          <p:cNvSpPr txBox="1"/>
          <p:nvPr/>
        </p:nvSpPr>
        <p:spPr>
          <a:xfrm>
            <a:off x="8304407" y="2833465"/>
            <a:ext cx="3137178" cy="55399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할인에 대한 정보를 표기해 준다.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할인등급에 따라 다른 색/형태의 라벨을 사용한다.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할인이 없는 경우 라벨을 표기하지 않는다.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8304407" y="3472903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원래 가격과 할인되어진 금액을 표시한다.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8411396" y="4674407"/>
            <a:ext cx="3137178" cy="861773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다른 상품 보기를 누르면 4개의 리스트가 전부 리셋 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 초기화 이후 무료를 기본으로 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N회 사용 후 크라운 사용으로 변경 된다.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7904568" y="6083998"/>
            <a:ext cx="948922" cy="23470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Shape 166"/>
          <p:cNvSpPr txBox="1"/>
          <p:nvPr/>
        </p:nvSpPr>
        <p:spPr>
          <a:xfrm>
            <a:off x="901005" y="4529823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 리스트 중 하나의 영역을 터치하면 상세 설명 및 구매 팝업이 출력 된다.</a:t>
            </a:r>
          </a:p>
        </p:txBody>
      </p:sp>
      <p:grpSp>
        <p:nvGrpSpPr>
          <p:cNvPr id="167" name="Shape 167"/>
          <p:cNvGrpSpPr/>
          <p:nvPr/>
        </p:nvGrpSpPr>
        <p:grpSpPr>
          <a:xfrm>
            <a:off x="4330160" y="303160"/>
            <a:ext cx="3560940" cy="6223989"/>
            <a:chOff x="4330160" y="303160"/>
            <a:chExt cx="3560940" cy="6223989"/>
          </a:xfrm>
        </p:grpSpPr>
        <p:grpSp>
          <p:nvGrpSpPr>
            <p:cNvPr id="168" name="Shape 168"/>
            <p:cNvGrpSpPr/>
            <p:nvPr/>
          </p:nvGrpSpPr>
          <p:grpSpPr>
            <a:xfrm>
              <a:off x="4330160" y="303160"/>
              <a:ext cx="3560940" cy="5688815"/>
              <a:chOff x="4876532" y="1104450"/>
              <a:chExt cx="3205474" cy="5688815"/>
            </a:xfrm>
          </p:grpSpPr>
          <p:pic>
            <p:nvPicPr>
              <p:cNvPr id="169" name="Shape 169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4876532" y="1104450"/>
                <a:ext cx="3189069" cy="568881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70" name="Shape 170"/>
              <p:cNvSpPr/>
              <p:nvPr/>
            </p:nvSpPr>
            <p:spPr>
              <a:xfrm>
                <a:off x="5275376" y="1132295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71" name="Shape 171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7339714" y="1169836"/>
                <a:ext cx="279204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2" name="Shape 172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5293135" y="1181962"/>
                <a:ext cx="278180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3" name="Shape 173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6645645" y="1179166"/>
                <a:ext cx="279204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4" name="Shape 174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981107" y="1169836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75" name="Shape 175"/>
              <p:cNvSpPr/>
              <p:nvPr/>
            </p:nvSpPr>
            <p:spPr>
              <a:xfrm>
                <a:off x="5514378" y="1171554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176" name="Shape 176"/>
              <p:cNvSpPr/>
              <p:nvPr/>
            </p:nvSpPr>
            <p:spPr>
              <a:xfrm>
                <a:off x="6170628" y="1165332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177" name="Shape 177"/>
              <p:cNvSpPr/>
              <p:nvPr/>
            </p:nvSpPr>
            <p:spPr>
              <a:xfrm>
                <a:off x="6873536" y="1177770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178" name="Shape 178"/>
              <p:cNvSpPr/>
              <p:nvPr/>
            </p:nvSpPr>
            <p:spPr>
              <a:xfrm>
                <a:off x="7567122" y="1162219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</p:grpSp>
        <p:sp>
          <p:nvSpPr>
            <p:cNvPr id="179" name="Shape 179"/>
            <p:cNvSpPr/>
            <p:nvPr/>
          </p:nvSpPr>
          <p:spPr>
            <a:xfrm>
              <a:off x="4336028" y="622887"/>
              <a:ext cx="3520799" cy="5904263"/>
            </a:xfrm>
            <a:prstGeom prst="rect">
              <a:avLst/>
            </a:prstGeom>
            <a:solidFill>
              <a:srgbClr val="7F7F7F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Shape 180"/>
            <p:cNvSpPr/>
            <p:nvPr/>
          </p:nvSpPr>
          <p:spPr>
            <a:xfrm>
              <a:off x="4383755" y="1008484"/>
              <a:ext cx="3423929" cy="4991418"/>
            </a:xfrm>
            <a:prstGeom prst="roundRect">
              <a:avLst>
                <a:gd fmla="val 75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Shape 181"/>
            <p:cNvSpPr/>
            <p:nvPr/>
          </p:nvSpPr>
          <p:spPr>
            <a:xfrm>
              <a:off x="4343575" y="6022939"/>
              <a:ext cx="3520799" cy="50421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Shape 182"/>
            <p:cNvSpPr/>
            <p:nvPr/>
          </p:nvSpPr>
          <p:spPr>
            <a:xfrm>
              <a:off x="4383769" y="6080387"/>
              <a:ext cx="415800" cy="415800"/>
            </a:xfrm>
            <a:prstGeom prst="rect">
              <a:avLst/>
            </a:prstGeom>
            <a:gradFill>
              <a:gsLst>
                <a:gs pos="0">
                  <a:srgbClr val="D1D1D1"/>
                </a:gs>
                <a:gs pos="50000">
                  <a:srgbClr val="C7C7C7"/>
                </a:gs>
                <a:gs pos="100000">
                  <a:srgbClr val="C0C0C0"/>
                </a:gs>
              </a:gsLst>
              <a:lin ang="5400000" scaled="0"/>
            </a:gradFill>
            <a:ln cap="flat" cmpd="sng" w="9525">
              <a:solidFill>
                <a:schemeClr val="accent3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←</a:t>
              </a:r>
            </a:p>
          </p:txBody>
        </p:sp>
        <p:sp>
          <p:nvSpPr>
            <p:cNvPr id="183" name="Shape 183"/>
            <p:cNvSpPr/>
            <p:nvPr/>
          </p:nvSpPr>
          <p:spPr>
            <a:xfrm>
              <a:off x="4383755" y="667910"/>
              <a:ext cx="1138046" cy="340575"/>
            </a:xfrm>
            <a:prstGeom prst="roundRect">
              <a:avLst>
                <a:gd fmla="val 4573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시장</a:t>
              </a:r>
            </a:p>
          </p:txBody>
        </p:sp>
        <p:sp>
          <p:nvSpPr>
            <p:cNvPr id="184" name="Shape 184"/>
            <p:cNvSpPr/>
            <p:nvPr/>
          </p:nvSpPr>
          <p:spPr>
            <a:xfrm>
              <a:off x="5526069" y="667910"/>
              <a:ext cx="1138046" cy="340575"/>
            </a:xfrm>
            <a:prstGeom prst="roundRect">
              <a:avLst>
                <a:gd fmla="val 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한정판매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6671675" y="667910"/>
              <a:ext cx="1138046" cy="340575"/>
            </a:xfrm>
            <a:prstGeom prst="roundRect">
              <a:avLst>
                <a:gd fmla="val 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이벤트</a:t>
              </a:r>
            </a:p>
          </p:txBody>
        </p:sp>
        <p:sp>
          <p:nvSpPr>
            <p:cNvPr id="186" name="Shape 186"/>
            <p:cNvSpPr/>
            <p:nvPr/>
          </p:nvSpPr>
          <p:spPr>
            <a:xfrm>
              <a:off x="4439726" y="1065932"/>
              <a:ext cx="3310732" cy="1585157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Shape 187"/>
            <p:cNvSpPr/>
            <p:nvPr/>
          </p:nvSpPr>
          <p:spPr>
            <a:xfrm>
              <a:off x="4448607" y="2657548"/>
              <a:ext cx="3310732" cy="3268214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://appdata.hungryapp.co.kr/data_file/data_img/201504/22/W142969836074198241.jpg" id="188" name="Shape 188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446571" y="1088500"/>
              <a:ext cx="1352866" cy="15464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9" name="Shape 189"/>
            <p:cNvSpPr/>
            <p:nvPr/>
          </p:nvSpPr>
          <p:spPr>
            <a:xfrm>
              <a:off x="5799437" y="1132474"/>
              <a:ext cx="1869988" cy="1178214"/>
            </a:xfrm>
            <a:prstGeom prst="wedgeRectCallout">
              <a:avLst>
                <a:gd fmla="val -66436" name="adj1"/>
                <a:gd fmla="val -25277" name="adj2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Shape 190"/>
            <p:cNvSpPr txBox="1"/>
            <p:nvPr/>
          </p:nvSpPr>
          <p:spPr>
            <a:xfrm>
              <a:off x="5790764" y="1148241"/>
              <a:ext cx="195117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최고 할인 상품을 찾아보세요~</a:t>
              </a:r>
            </a:p>
          </p:txBody>
        </p:sp>
        <p:sp>
          <p:nvSpPr>
            <p:cNvPr id="191" name="Shape 191"/>
            <p:cNvSpPr/>
            <p:nvPr/>
          </p:nvSpPr>
          <p:spPr>
            <a:xfrm>
              <a:off x="5881414" y="1451529"/>
              <a:ext cx="568679" cy="525212"/>
            </a:xfrm>
            <a:prstGeom prst="rect">
              <a:avLst/>
            </a:prstGeom>
            <a:solidFill>
              <a:schemeClr val="accent4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Shape 192"/>
            <p:cNvSpPr/>
            <p:nvPr/>
          </p:nvSpPr>
          <p:spPr>
            <a:xfrm>
              <a:off x="5881414" y="2012400"/>
              <a:ext cx="1631494" cy="219048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93" name="Shape 193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5914280" y="1973899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4" name="Shape 194"/>
            <p:cNvSpPr txBox="1"/>
            <p:nvPr/>
          </p:nvSpPr>
          <p:spPr>
            <a:xfrm>
              <a:off x="6397426" y="1655069"/>
              <a:ext cx="127199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95" name="Shape 195"/>
            <p:cNvSpPr txBox="1"/>
            <p:nvPr/>
          </p:nvSpPr>
          <p:spPr>
            <a:xfrm>
              <a:off x="6067892" y="1766898"/>
              <a:ext cx="42992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sp>
          <p:nvSpPr>
            <p:cNvPr id="196" name="Shape 196"/>
            <p:cNvSpPr txBox="1"/>
            <p:nvPr/>
          </p:nvSpPr>
          <p:spPr>
            <a:xfrm>
              <a:off x="6094242" y="2002391"/>
              <a:ext cx="676787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sp>
          <p:nvSpPr>
            <p:cNvPr id="197" name="Shape 197"/>
            <p:cNvSpPr txBox="1"/>
            <p:nvPr/>
          </p:nvSpPr>
          <p:spPr>
            <a:xfrm>
              <a:off x="6867007" y="2007535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cxnSp>
          <p:nvCxnSpPr>
            <p:cNvPr id="198" name="Shape 198"/>
            <p:cNvCxnSpPr>
              <a:endCxn id="197" idx="1"/>
            </p:cNvCxnSpPr>
            <p:nvPr/>
          </p:nvCxnSpPr>
          <p:spPr>
            <a:xfrm>
              <a:off x="6221707" y="2130240"/>
              <a:ext cx="645300" cy="8100"/>
            </a:xfrm>
            <a:prstGeom prst="straightConnector1">
              <a:avLst/>
            </a:prstGeom>
            <a:noFill/>
            <a:ln cap="flat" cmpd="sng" w="12700">
              <a:solidFill>
                <a:srgbClr val="FF0000"/>
              </a:solidFill>
              <a:prstDash val="solid"/>
              <a:miter/>
              <a:headEnd len="med" w="med" type="none"/>
              <a:tailEnd len="lg" w="lg" type="triangle"/>
            </a:ln>
          </p:spPr>
        </p:cxnSp>
        <p:sp>
          <p:nvSpPr>
            <p:cNvPr id="199" name="Shape 199"/>
            <p:cNvSpPr/>
            <p:nvPr/>
          </p:nvSpPr>
          <p:spPr>
            <a:xfrm>
              <a:off x="6488203" y="1474199"/>
              <a:ext cx="1142941" cy="207623"/>
            </a:xfrm>
            <a:prstGeom prst="ribbon2">
              <a:avLst>
                <a:gd fmla="val 16667" name="adj1"/>
                <a:gd fmla="val 70972" name="adj2"/>
              </a:avLst>
            </a:prstGeom>
            <a:solidFill>
              <a:srgbClr val="FF0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Shape 200"/>
            <p:cNvSpPr txBox="1"/>
            <p:nvPr/>
          </p:nvSpPr>
          <p:spPr>
            <a:xfrm>
              <a:off x="6606114" y="1455015"/>
              <a:ext cx="697627" cy="2000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초 대박 할인</a:t>
              </a:r>
            </a:p>
          </p:txBody>
        </p:sp>
        <p:sp>
          <p:nvSpPr>
            <p:cNvPr id="201" name="Shape 201"/>
            <p:cNvSpPr/>
            <p:nvPr/>
          </p:nvSpPr>
          <p:spPr>
            <a:xfrm>
              <a:off x="5799437" y="2335355"/>
              <a:ext cx="1869988" cy="281254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Shape 202"/>
            <p:cNvSpPr txBox="1"/>
            <p:nvPr/>
          </p:nvSpPr>
          <p:spPr>
            <a:xfrm>
              <a:off x="5946255" y="2327956"/>
              <a:ext cx="1640192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시장 초기화 : 23:59:59</a:t>
              </a:r>
            </a:p>
          </p:txBody>
        </p:sp>
        <p:sp>
          <p:nvSpPr>
            <p:cNvPr id="203" name="Shape 203"/>
            <p:cNvSpPr/>
            <p:nvPr/>
          </p:nvSpPr>
          <p:spPr>
            <a:xfrm>
              <a:off x="6671675" y="6071564"/>
              <a:ext cx="1136010" cy="415800"/>
            </a:xfrm>
            <a:prstGeom prst="rect">
              <a:avLst/>
            </a:prstGeom>
            <a:solidFill>
              <a:schemeClr val="accent6"/>
            </a:solidFill>
            <a:ln cap="flat" cmpd="sng" w="9525">
              <a:solidFill>
                <a:schemeClr val="accent3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Shape 204"/>
            <p:cNvSpPr txBox="1"/>
            <p:nvPr/>
          </p:nvSpPr>
          <p:spPr>
            <a:xfrm>
              <a:off x="6749875" y="6063910"/>
              <a:ext cx="1080744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다른 상품보기</a:t>
              </a:r>
            </a:p>
          </p:txBody>
        </p:sp>
        <p:sp>
          <p:nvSpPr>
            <p:cNvPr id="205" name="Shape 205"/>
            <p:cNvSpPr/>
            <p:nvPr/>
          </p:nvSpPr>
          <p:spPr>
            <a:xfrm>
              <a:off x="6971460" y="6319692"/>
              <a:ext cx="687003" cy="128238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Free</a:t>
              </a:r>
            </a:p>
          </p:txBody>
        </p:sp>
        <p:pic>
          <p:nvPicPr>
            <p:cNvPr id="206" name="Shape 20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841425" y="6254035"/>
              <a:ext cx="212877" cy="2110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Shape 207"/>
            <p:cNvSpPr/>
            <p:nvPr/>
          </p:nvSpPr>
          <p:spPr>
            <a:xfrm>
              <a:off x="4517050" y="2708536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Shape 208"/>
            <p:cNvSpPr/>
            <p:nvPr/>
          </p:nvSpPr>
          <p:spPr>
            <a:xfrm>
              <a:off x="4517050" y="3576512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Shape 209"/>
            <p:cNvSpPr/>
            <p:nvPr/>
          </p:nvSpPr>
          <p:spPr>
            <a:xfrm>
              <a:off x="4519476" y="4436278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Shape 210"/>
            <p:cNvSpPr/>
            <p:nvPr/>
          </p:nvSpPr>
          <p:spPr>
            <a:xfrm>
              <a:off x="4517050" y="5311632"/>
              <a:ext cx="3173847" cy="614131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Shape 211"/>
            <p:cNvSpPr/>
            <p:nvPr/>
          </p:nvSpPr>
          <p:spPr>
            <a:xfrm>
              <a:off x="4598955" y="2763225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Shape 212"/>
            <p:cNvSpPr/>
            <p:nvPr/>
          </p:nvSpPr>
          <p:spPr>
            <a:xfrm>
              <a:off x="4598955" y="3635880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Shape 213"/>
            <p:cNvSpPr/>
            <p:nvPr/>
          </p:nvSpPr>
          <p:spPr>
            <a:xfrm>
              <a:off x="4598955" y="4501955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Shape 214"/>
            <p:cNvSpPr/>
            <p:nvPr/>
          </p:nvSpPr>
          <p:spPr>
            <a:xfrm>
              <a:off x="4598955" y="5374205"/>
              <a:ext cx="701328" cy="55155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5" name="Shape 215"/>
            <p:cNvGrpSpPr/>
            <p:nvPr/>
          </p:nvGrpSpPr>
          <p:grpSpPr>
            <a:xfrm>
              <a:off x="5343330" y="2724350"/>
              <a:ext cx="2315132" cy="723102"/>
              <a:chOff x="5343330" y="2342651"/>
              <a:chExt cx="2315132" cy="723102"/>
            </a:xfrm>
          </p:grpSpPr>
          <p:sp>
            <p:nvSpPr>
              <p:cNvPr id="216" name="Shape 216"/>
              <p:cNvSpPr txBox="1"/>
              <p:nvPr/>
            </p:nvSpPr>
            <p:spPr>
              <a:xfrm>
                <a:off x="5343330" y="2578388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217" name="Shape 217"/>
              <p:cNvSpPr/>
              <p:nvPr/>
            </p:nvSpPr>
            <p:spPr>
              <a:xfrm>
                <a:off x="5396260" y="2836433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Shape 218"/>
              <p:cNvSpPr txBox="1"/>
              <p:nvPr/>
            </p:nvSpPr>
            <p:spPr>
              <a:xfrm>
                <a:off x="6800853" y="2804144"/>
                <a:ext cx="71205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grpSp>
            <p:nvGrpSpPr>
              <p:cNvPr id="219" name="Shape 219"/>
              <p:cNvGrpSpPr/>
              <p:nvPr/>
            </p:nvGrpSpPr>
            <p:grpSpPr>
              <a:xfrm>
                <a:off x="5541916" y="2774368"/>
                <a:ext cx="952762" cy="290101"/>
                <a:chOff x="5396260" y="2774368"/>
                <a:chExt cx="952762" cy="290101"/>
              </a:xfrm>
            </p:grpSpPr>
            <p:pic>
              <p:nvPicPr>
                <p:cNvPr id="220" name="Shape 220"/>
                <p:cNvPicPr preferRelativeResize="0"/>
                <p:nvPr/>
              </p:nvPicPr>
              <p:blipFill rotWithShape="1">
                <a:blip r:embed="rId10">
                  <a:alphaModFix/>
                </a:blip>
                <a:srcRect b="0" l="0" r="0" t="0"/>
                <a:stretch/>
              </p:blipFill>
              <p:spPr>
                <a:xfrm>
                  <a:off x="5396260" y="2774368"/>
                  <a:ext cx="251473" cy="24936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221" name="Shape 221"/>
                <p:cNvSpPr txBox="1"/>
                <p:nvPr/>
              </p:nvSpPr>
              <p:spPr>
                <a:xfrm>
                  <a:off x="5576223" y="2802860"/>
                  <a:ext cx="676787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999,999</a:t>
                  </a:r>
                </a:p>
              </p:txBody>
            </p:sp>
            <p:cxnSp>
              <p:nvCxnSpPr>
                <p:cNvPr id="222" name="Shape 222"/>
                <p:cNvCxnSpPr>
                  <a:stCxn id="221" idx="1"/>
                </p:cNvCxnSpPr>
                <p:nvPr/>
              </p:nvCxnSpPr>
              <p:spPr>
                <a:xfrm>
                  <a:off x="5576223" y="2933665"/>
                  <a:ext cx="772800" cy="51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pic>
            <p:nvPicPr>
              <p:cNvPr id="223" name="Shape 223"/>
              <p:cNvPicPr preferRelativeResize="0"/>
              <p:nvPr/>
            </p:nvPicPr>
            <p:blipFill rotWithShape="1">
              <a:blip r:embed="rId10">
                <a:alphaModFix/>
              </a:blip>
              <a:srcRect b="0" l="0" r="0" t="0"/>
              <a:stretch/>
            </p:blipFill>
            <p:spPr>
              <a:xfrm>
                <a:off x="6600189" y="2766655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24" name="Shape 224"/>
              <p:cNvSpPr/>
              <p:nvPr/>
            </p:nvSpPr>
            <p:spPr>
              <a:xfrm>
                <a:off x="5509828" y="235931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00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Shape 225"/>
              <p:cNvSpPr txBox="1"/>
              <p:nvPr/>
            </p:nvSpPr>
            <p:spPr>
              <a:xfrm>
                <a:off x="6036289" y="2342651"/>
                <a:ext cx="805029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초 대박 할인!</a:t>
                </a:r>
              </a:p>
            </p:txBody>
          </p:sp>
        </p:grpSp>
        <p:pic>
          <p:nvPicPr>
            <p:cNvPr id="226" name="Shape 226"/>
            <p:cNvPicPr preferRelativeResize="0"/>
            <p:nvPr/>
          </p:nvPicPr>
          <p:blipFill rotWithShape="1">
            <a:blip r:embed="rId11">
              <a:alphaModFix/>
            </a:blip>
            <a:srcRect b="87620" l="20223" r="77122" t="6753"/>
            <a:stretch/>
          </p:blipFill>
          <p:spPr>
            <a:xfrm>
              <a:off x="4605321" y="2762025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7" name="Shape 227"/>
            <p:cNvSpPr txBox="1"/>
            <p:nvPr/>
          </p:nvSpPr>
          <p:spPr>
            <a:xfrm>
              <a:off x="4917971" y="3198571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pic>
          <p:nvPicPr>
            <p:cNvPr id="228" name="Shape 228"/>
            <p:cNvPicPr preferRelativeResize="0"/>
            <p:nvPr/>
          </p:nvPicPr>
          <p:blipFill rotWithShape="1">
            <a:blip r:embed="rId11">
              <a:alphaModFix/>
            </a:blip>
            <a:srcRect b="81488" l="8277" r="89068" t="12886"/>
            <a:stretch/>
          </p:blipFill>
          <p:spPr>
            <a:xfrm>
              <a:off x="4605321" y="3637319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9" name="Shape 229"/>
            <p:cNvSpPr txBox="1"/>
            <p:nvPr/>
          </p:nvSpPr>
          <p:spPr>
            <a:xfrm>
              <a:off x="4910225" y="4113823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grpSp>
          <p:nvGrpSpPr>
            <p:cNvPr id="230" name="Shape 230"/>
            <p:cNvGrpSpPr/>
            <p:nvPr/>
          </p:nvGrpSpPr>
          <p:grpSpPr>
            <a:xfrm>
              <a:off x="5358119" y="3628890"/>
              <a:ext cx="2315132" cy="724601"/>
              <a:chOff x="5358119" y="3247191"/>
              <a:chExt cx="2315132" cy="724601"/>
            </a:xfrm>
          </p:grpSpPr>
          <p:sp>
            <p:nvSpPr>
              <p:cNvPr id="231" name="Shape 231"/>
              <p:cNvSpPr txBox="1"/>
              <p:nvPr/>
            </p:nvSpPr>
            <p:spPr>
              <a:xfrm>
                <a:off x="5358119" y="3484426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232" name="Shape 232"/>
              <p:cNvSpPr/>
              <p:nvPr/>
            </p:nvSpPr>
            <p:spPr>
              <a:xfrm>
                <a:off x="5411050" y="3742471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Shape 233"/>
              <p:cNvSpPr txBox="1"/>
              <p:nvPr/>
            </p:nvSpPr>
            <p:spPr>
              <a:xfrm>
                <a:off x="6750907" y="3710183"/>
                <a:ext cx="912429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grpSp>
            <p:nvGrpSpPr>
              <p:cNvPr id="234" name="Shape 234"/>
              <p:cNvGrpSpPr/>
              <p:nvPr/>
            </p:nvGrpSpPr>
            <p:grpSpPr>
              <a:xfrm>
                <a:off x="5671932" y="3708899"/>
                <a:ext cx="925800" cy="261609"/>
                <a:chOff x="5576223" y="2802860"/>
                <a:chExt cx="925800" cy="261609"/>
              </a:xfrm>
            </p:grpSpPr>
            <p:sp>
              <p:nvSpPr>
                <p:cNvPr id="235" name="Shape 235"/>
                <p:cNvSpPr txBox="1"/>
                <p:nvPr/>
              </p:nvSpPr>
              <p:spPr>
                <a:xfrm>
                  <a:off x="5576223" y="2802860"/>
                  <a:ext cx="861133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99,999,999</a:t>
                  </a:r>
                </a:p>
              </p:txBody>
            </p:sp>
            <p:cxnSp>
              <p:nvCxnSpPr>
                <p:cNvPr id="236" name="Shape 236"/>
                <p:cNvCxnSpPr>
                  <a:stCxn id="235" idx="1"/>
                  <a:endCxn id="237" idx="1"/>
                </p:cNvCxnSpPr>
                <p:nvPr/>
              </p:nvCxnSpPr>
              <p:spPr>
                <a:xfrm>
                  <a:off x="5576223" y="2933665"/>
                  <a:ext cx="925800" cy="105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sp>
            <p:nvSpPr>
              <p:cNvPr id="238" name="Shape 238"/>
              <p:cNvSpPr/>
              <p:nvPr/>
            </p:nvSpPr>
            <p:spPr>
              <a:xfrm>
                <a:off x="5524617" y="326535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FF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Shape 239"/>
              <p:cNvSpPr txBox="1"/>
              <p:nvPr/>
            </p:nvSpPr>
            <p:spPr>
              <a:xfrm>
                <a:off x="6077651" y="3247191"/>
                <a:ext cx="665567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대박 할인!</a:t>
                </a:r>
              </a:p>
            </p:txBody>
          </p:sp>
          <p:pic>
            <p:nvPicPr>
              <p:cNvPr id="240" name="Shape 240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07653" y="3719767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7" name="Shape 237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6597761" y="3735551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41" name="Shape 241"/>
            <p:cNvPicPr preferRelativeResize="0"/>
            <p:nvPr/>
          </p:nvPicPr>
          <p:blipFill rotWithShape="1">
            <a:blip r:embed="rId11">
              <a:alphaModFix/>
            </a:blip>
            <a:srcRect b="81419" l="59154" r="38190" t="12955"/>
            <a:stretch/>
          </p:blipFill>
          <p:spPr>
            <a:xfrm>
              <a:off x="4605321" y="4500494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42" name="Shape 242"/>
            <p:cNvGrpSpPr/>
            <p:nvPr/>
          </p:nvGrpSpPr>
          <p:grpSpPr>
            <a:xfrm>
              <a:off x="5393395" y="4503261"/>
              <a:ext cx="2315132" cy="723295"/>
              <a:chOff x="5358119" y="3248498"/>
              <a:chExt cx="2315132" cy="723295"/>
            </a:xfrm>
          </p:grpSpPr>
          <p:sp>
            <p:nvSpPr>
              <p:cNvPr id="243" name="Shape 243"/>
              <p:cNvSpPr txBox="1"/>
              <p:nvPr/>
            </p:nvSpPr>
            <p:spPr>
              <a:xfrm>
                <a:off x="5358119" y="3484426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244" name="Shape 244"/>
              <p:cNvSpPr/>
              <p:nvPr/>
            </p:nvSpPr>
            <p:spPr>
              <a:xfrm>
                <a:off x="5411050" y="3742471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Shape 245"/>
              <p:cNvSpPr txBox="1"/>
              <p:nvPr/>
            </p:nvSpPr>
            <p:spPr>
              <a:xfrm>
                <a:off x="6750907" y="3710183"/>
                <a:ext cx="912429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grpSp>
            <p:nvGrpSpPr>
              <p:cNvPr id="246" name="Shape 246"/>
              <p:cNvGrpSpPr/>
              <p:nvPr/>
            </p:nvGrpSpPr>
            <p:grpSpPr>
              <a:xfrm>
                <a:off x="5671932" y="3708899"/>
                <a:ext cx="925800" cy="261609"/>
                <a:chOff x="5576223" y="2802860"/>
                <a:chExt cx="925800" cy="261609"/>
              </a:xfrm>
            </p:grpSpPr>
            <p:sp>
              <p:nvSpPr>
                <p:cNvPr id="247" name="Shape 247"/>
                <p:cNvSpPr txBox="1"/>
                <p:nvPr/>
              </p:nvSpPr>
              <p:spPr>
                <a:xfrm>
                  <a:off x="5576223" y="2802860"/>
                  <a:ext cx="861133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99,999,999</a:t>
                  </a:r>
                </a:p>
              </p:txBody>
            </p:sp>
            <p:cxnSp>
              <p:nvCxnSpPr>
                <p:cNvPr id="248" name="Shape 248"/>
                <p:cNvCxnSpPr>
                  <a:stCxn id="247" idx="1"/>
                  <a:endCxn id="249" idx="1"/>
                </p:cNvCxnSpPr>
                <p:nvPr/>
              </p:nvCxnSpPr>
              <p:spPr>
                <a:xfrm>
                  <a:off x="5576223" y="2933665"/>
                  <a:ext cx="925800" cy="105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sp>
            <p:nvSpPr>
              <p:cNvPr id="250" name="Shape 250"/>
              <p:cNvSpPr/>
              <p:nvPr/>
            </p:nvSpPr>
            <p:spPr>
              <a:xfrm>
                <a:off x="5524617" y="326535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C0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Shape 251"/>
              <p:cNvSpPr txBox="1"/>
              <p:nvPr/>
            </p:nvSpPr>
            <p:spPr>
              <a:xfrm>
                <a:off x="6215753" y="3248498"/>
                <a:ext cx="665567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특별 할인!</a:t>
                </a:r>
              </a:p>
            </p:txBody>
          </p:sp>
          <p:pic>
            <p:nvPicPr>
              <p:cNvPr id="252" name="Shape 252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07653" y="3719767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9" name="Shape 249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6597761" y="3735551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53" name="Shape 253"/>
            <p:cNvPicPr preferRelativeResize="0"/>
            <p:nvPr/>
          </p:nvPicPr>
          <p:blipFill rotWithShape="1">
            <a:blip r:embed="rId11">
              <a:alphaModFix/>
            </a:blip>
            <a:srcRect b="88732" l="51474" r="45870" t="6907"/>
            <a:stretch/>
          </p:blipFill>
          <p:spPr>
            <a:xfrm>
              <a:off x="4605321" y="5375357"/>
              <a:ext cx="685393" cy="5259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4" name="Shape 254"/>
            <p:cNvSpPr txBox="1"/>
            <p:nvPr/>
          </p:nvSpPr>
          <p:spPr>
            <a:xfrm>
              <a:off x="5348008" y="5604780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255" name="Shape 255"/>
            <p:cNvSpPr/>
            <p:nvPr/>
          </p:nvSpPr>
          <p:spPr>
            <a:xfrm>
              <a:off x="5514505" y="5385712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chemeClr val="lt2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Shape 256"/>
            <p:cNvSpPr txBox="1"/>
            <p:nvPr/>
          </p:nvSpPr>
          <p:spPr>
            <a:xfrm>
              <a:off x="6205642" y="5368851"/>
              <a:ext cx="66556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일반 할인!</a:t>
              </a:r>
            </a:p>
          </p:txBody>
        </p:sp>
        <p:sp>
          <p:nvSpPr>
            <p:cNvPr id="257" name="Shape 257"/>
            <p:cNvSpPr txBox="1"/>
            <p:nvPr/>
          </p:nvSpPr>
          <p:spPr>
            <a:xfrm>
              <a:off x="4917971" y="4987296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sp>
          <p:nvSpPr>
            <p:cNvPr id="258" name="Shape 258"/>
            <p:cNvSpPr txBox="1"/>
            <p:nvPr/>
          </p:nvSpPr>
          <p:spPr>
            <a:xfrm>
              <a:off x="4910225" y="5696689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pic>
          <p:nvPicPr>
            <p:cNvPr id="259" name="Shape 259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6668385" y="677258"/>
              <a:ext cx="334688" cy="3346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0" name="Shape 260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5494537" y="677258"/>
              <a:ext cx="334688" cy="334688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61" name="Shape 261"/>
          <p:cNvCxnSpPr>
            <a:stCxn id="159" idx="3"/>
          </p:cNvCxnSpPr>
          <p:nvPr/>
        </p:nvCxnSpPr>
        <p:spPr>
          <a:xfrm flipH="1" rot="10800000">
            <a:off x="4054817" y="1385207"/>
            <a:ext cx="544200" cy="61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62" name="Shape 262"/>
          <p:cNvCxnSpPr>
            <a:stCxn id="161" idx="3"/>
            <a:endCxn id="187" idx="1"/>
          </p:cNvCxnSpPr>
          <p:nvPr/>
        </p:nvCxnSpPr>
        <p:spPr>
          <a:xfrm>
            <a:off x="4038185" y="3905021"/>
            <a:ext cx="410400" cy="386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63" name="Shape 263"/>
          <p:cNvCxnSpPr>
            <a:stCxn id="160" idx="3"/>
            <a:endCxn id="226" idx="1"/>
          </p:cNvCxnSpPr>
          <p:nvPr/>
        </p:nvCxnSpPr>
        <p:spPr>
          <a:xfrm>
            <a:off x="4045207" y="2656666"/>
            <a:ext cx="560100" cy="444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64" name="Shape 264"/>
          <p:cNvCxnSpPr>
            <a:stCxn id="156" idx="1"/>
            <a:endCxn id="185" idx="3"/>
          </p:cNvCxnSpPr>
          <p:nvPr/>
        </p:nvCxnSpPr>
        <p:spPr>
          <a:xfrm rot="10800000">
            <a:off x="7809659" y="838207"/>
            <a:ext cx="495300" cy="23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65" name="Shape 265"/>
          <p:cNvCxnSpPr>
            <a:stCxn id="157" idx="1"/>
            <a:endCxn id="194" idx="3"/>
          </p:cNvCxnSpPr>
          <p:nvPr/>
        </p:nvCxnSpPr>
        <p:spPr>
          <a:xfrm flipH="1">
            <a:off x="7669289" y="1726163"/>
            <a:ext cx="602400" cy="113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66" name="Shape 266"/>
          <p:cNvCxnSpPr>
            <a:stCxn id="158" idx="1"/>
            <a:endCxn id="202" idx="3"/>
          </p:cNvCxnSpPr>
          <p:nvPr/>
        </p:nvCxnSpPr>
        <p:spPr>
          <a:xfrm rot="10800000">
            <a:off x="7586459" y="2458868"/>
            <a:ext cx="718500" cy="58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67" name="Shape 267"/>
          <p:cNvCxnSpPr>
            <a:stCxn id="162" idx="1"/>
          </p:cNvCxnSpPr>
          <p:nvPr/>
        </p:nvCxnSpPr>
        <p:spPr>
          <a:xfrm flipH="1">
            <a:off x="7376207" y="3110464"/>
            <a:ext cx="928200" cy="290399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68" name="Shape 268"/>
          <p:cNvCxnSpPr>
            <a:stCxn id="163" idx="1"/>
            <a:endCxn id="233" idx="3"/>
          </p:cNvCxnSpPr>
          <p:nvPr/>
        </p:nvCxnSpPr>
        <p:spPr>
          <a:xfrm flipH="1">
            <a:off x="7663307" y="3596013"/>
            <a:ext cx="641100" cy="626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69" name="Shape 269"/>
          <p:cNvCxnSpPr>
            <a:stCxn id="164" idx="1"/>
          </p:cNvCxnSpPr>
          <p:nvPr/>
        </p:nvCxnSpPr>
        <p:spPr>
          <a:xfrm flipH="1">
            <a:off x="7708496" y="5105294"/>
            <a:ext cx="702900" cy="990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70" name="Shape 270"/>
          <p:cNvCxnSpPr>
            <a:stCxn id="166" idx="3"/>
            <a:endCxn id="253" idx="1"/>
          </p:cNvCxnSpPr>
          <p:nvPr/>
        </p:nvCxnSpPr>
        <p:spPr>
          <a:xfrm>
            <a:off x="4038184" y="4729878"/>
            <a:ext cx="567000" cy="908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/>
        </p:nvSpPr>
        <p:spPr>
          <a:xfrm>
            <a:off x="215538" y="142595"/>
            <a:ext cx="15119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구성</a:t>
            </a:r>
          </a:p>
        </p:txBody>
      </p:sp>
      <p:cxnSp>
        <p:nvCxnSpPr>
          <p:cNvPr id="277" name="Shape 277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278" name="Shape 278"/>
          <p:cNvSpPr txBox="1"/>
          <p:nvPr/>
        </p:nvSpPr>
        <p:spPr>
          <a:xfrm>
            <a:off x="584420" y="667910"/>
            <a:ext cx="3325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오픈 되지 않은 다른 탭을 눌렀을 경우 팝업</a:t>
            </a:r>
          </a:p>
        </p:txBody>
      </p:sp>
      <p:grpSp>
        <p:nvGrpSpPr>
          <p:cNvPr id="279" name="Shape 279"/>
          <p:cNvGrpSpPr/>
          <p:nvPr/>
        </p:nvGrpSpPr>
        <p:grpSpPr>
          <a:xfrm>
            <a:off x="4212843" y="295558"/>
            <a:ext cx="3560940" cy="6223989"/>
            <a:chOff x="4330160" y="303160"/>
            <a:chExt cx="3560940" cy="6223989"/>
          </a:xfrm>
        </p:grpSpPr>
        <p:grpSp>
          <p:nvGrpSpPr>
            <p:cNvPr id="280" name="Shape 280"/>
            <p:cNvGrpSpPr/>
            <p:nvPr/>
          </p:nvGrpSpPr>
          <p:grpSpPr>
            <a:xfrm>
              <a:off x="4330160" y="303160"/>
              <a:ext cx="3560940" cy="5688815"/>
              <a:chOff x="4876532" y="1104450"/>
              <a:chExt cx="3205474" cy="5688815"/>
            </a:xfrm>
          </p:grpSpPr>
          <p:pic>
            <p:nvPicPr>
              <p:cNvPr id="281" name="Shape 28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4876532" y="1104450"/>
                <a:ext cx="3189069" cy="568881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82" name="Shape 282"/>
              <p:cNvSpPr/>
              <p:nvPr/>
            </p:nvSpPr>
            <p:spPr>
              <a:xfrm>
                <a:off x="5275376" y="1132295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83" name="Shape 28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7339714" y="1169836"/>
                <a:ext cx="279204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4" name="Shape 284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5293135" y="1181962"/>
                <a:ext cx="278180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5" name="Shape 285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6645645" y="1179166"/>
                <a:ext cx="279204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6" name="Shape 286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981107" y="1169836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87" name="Shape 287"/>
              <p:cNvSpPr/>
              <p:nvPr/>
            </p:nvSpPr>
            <p:spPr>
              <a:xfrm>
                <a:off x="5514378" y="1171554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288" name="Shape 288"/>
              <p:cNvSpPr/>
              <p:nvPr/>
            </p:nvSpPr>
            <p:spPr>
              <a:xfrm>
                <a:off x="6170628" y="1165332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289" name="Shape 289"/>
              <p:cNvSpPr/>
              <p:nvPr/>
            </p:nvSpPr>
            <p:spPr>
              <a:xfrm>
                <a:off x="6873536" y="1177770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290" name="Shape 290"/>
              <p:cNvSpPr/>
              <p:nvPr/>
            </p:nvSpPr>
            <p:spPr>
              <a:xfrm>
                <a:off x="7567122" y="1162219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</p:grpSp>
        <p:sp>
          <p:nvSpPr>
            <p:cNvPr id="291" name="Shape 291"/>
            <p:cNvSpPr/>
            <p:nvPr/>
          </p:nvSpPr>
          <p:spPr>
            <a:xfrm>
              <a:off x="4336028" y="622887"/>
              <a:ext cx="3520799" cy="5904263"/>
            </a:xfrm>
            <a:prstGeom prst="rect">
              <a:avLst/>
            </a:prstGeom>
            <a:solidFill>
              <a:srgbClr val="7F7F7F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Shape 292"/>
            <p:cNvSpPr/>
            <p:nvPr/>
          </p:nvSpPr>
          <p:spPr>
            <a:xfrm>
              <a:off x="4383755" y="1008484"/>
              <a:ext cx="3423929" cy="4991418"/>
            </a:xfrm>
            <a:prstGeom prst="roundRect">
              <a:avLst>
                <a:gd fmla="val 75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Shape 293"/>
            <p:cNvSpPr/>
            <p:nvPr/>
          </p:nvSpPr>
          <p:spPr>
            <a:xfrm>
              <a:off x="4343575" y="6022939"/>
              <a:ext cx="3520799" cy="50421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Shape 294"/>
            <p:cNvSpPr/>
            <p:nvPr/>
          </p:nvSpPr>
          <p:spPr>
            <a:xfrm>
              <a:off x="4383769" y="6080387"/>
              <a:ext cx="415800" cy="415800"/>
            </a:xfrm>
            <a:prstGeom prst="rect">
              <a:avLst/>
            </a:prstGeom>
            <a:gradFill>
              <a:gsLst>
                <a:gs pos="0">
                  <a:srgbClr val="D1D1D1"/>
                </a:gs>
                <a:gs pos="50000">
                  <a:srgbClr val="C7C7C7"/>
                </a:gs>
                <a:gs pos="100000">
                  <a:srgbClr val="C0C0C0"/>
                </a:gs>
              </a:gsLst>
              <a:lin ang="5400000" scaled="0"/>
            </a:gradFill>
            <a:ln cap="flat" cmpd="sng" w="9525">
              <a:solidFill>
                <a:schemeClr val="accent3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←</a:t>
              </a:r>
            </a:p>
          </p:txBody>
        </p:sp>
        <p:sp>
          <p:nvSpPr>
            <p:cNvPr id="295" name="Shape 295"/>
            <p:cNvSpPr/>
            <p:nvPr/>
          </p:nvSpPr>
          <p:spPr>
            <a:xfrm>
              <a:off x="4383755" y="667910"/>
              <a:ext cx="1138046" cy="340575"/>
            </a:xfrm>
            <a:prstGeom prst="roundRect">
              <a:avLst>
                <a:gd fmla="val 4573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시장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5526069" y="667910"/>
              <a:ext cx="1138046" cy="340575"/>
            </a:xfrm>
            <a:prstGeom prst="roundRect">
              <a:avLst>
                <a:gd fmla="val 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한정판매</a:t>
              </a:r>
            </a:p>
          </p:txBody>
        </p:sp>
        <p:sp>
          <p:nvSpPr>
            <p:cNvPr id="297" name="Shape 297"/>
            <p:cNvSpPr/>
            <p:nvPr/>
          </p:nvSpPr>
          <p:spPr>
            <a:xfrm>
              <a:off x="6671675" y="667910"/>
              <a:ext cx="1138046" cy="340575"/>
            </a:xfrm>
            <a:prstGeom prst="roundRect">
              <a:avLst>
                <a:gd fmla="val 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이벤트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4439726" y="1065932"/>
              <a:ext cx="3310732" cy="1585157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Shape 299"/>
            <p:cNvSpPr/>
            <p:nvPr/>
          </p:nvSpPr>
          <p:spPr>
            <a:xfrm>
              <a:off x="4448607" y="2657548"/>
              <a:ext cx="3310732" cy="3268214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://appdata.hungryapp.co.kr/data_file/data_img/201504/22/W142969836074198241.jpg" id="300" name="Shape 300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4446571" y="1088500"/>
              <a:ext cx="1352866" cy="15464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1" name="Shape 301"/>
            <p:cNvSpPr/>
            <p:nvPr/>
          </p:nvSpPr>
          <p:spPr>
            <a:xfrm>
              <a:off x="5799437" y="1132474"/>
              <a:ext cx="1869988" cy="1178214"/>
            </a:xfrm>
            <a:prstGeom prst="wedgeRectCallout">
              <a:avLst>
                <a:gd fmla="val -66436" name="adj1"/>
                <a:gd fmla="val -25277" name="adj2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Shape 302"/>
            <p:cNvSpPr txBox="1"/>
            <p:nvPr/>
          </p:nvSpPr>
          <p:spPr>
            <a:xfrm>
              <a:off x="5790764" y="1148241"/>
              <a:ext cx="195117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최고 할인 상품을 찾아보세요~</a:t>
              </a:r>
            </a:p>
          </p:txBody>
        </p:sp>
        <p:sp>
          <p:nvSpPr>
            <p:cNvPr id="303" name="Shape 303"/>
            <p:cNvSpPr/>
            <p:nvPr/>
          </p:nvSpPr>
          <p:spPr>
            <a:xfrm>
              <a:off x="5881414" y="1451529"/>
              <a:ext cx="568679" cy="525212"/>
            </a:xfrm>
            <a:prstGeom prst="rect">
              <a:avLst/>
            </a:prstGeom>
            <a:solidFill>
              <a:schemeClr val="accent4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Shape 304"/>
            <p:cNvSpPr/>
            <p:nvPr/>
          </p:nvSpPr>
          <p:spPr>
            <a:xfrm>
              <a:off x="5881414" y="2012400"/>
              <a:ext cx="1631494" cy="219048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05" name="Shape 305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5914280" y="1973899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6" name="Shape 306"/>
            <p:cNvSpPr txBox="1"/>
            <p:nvPr/>
          </p:nvSpPr>
          <p:spPr>
            <a:xfrm>
              <a:off x="6397426" y="1655069"/>
              <a:ext cx="127199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307" name="Shape 307"/>
            <p:cNvSpPr txBox="1"/>
            <p:nvPr/>
          </p:nvSpPr>
          <p:spPr>
            <a:xfrm>
              <a:off x="6067892" y="1766898"/>
              <a:ext cx="42992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sp>
          <p:nvSpPr>
            <p:cNvPr id="308" name="Shape 308"/>
            <p:cNvSpPr txBox="1"/>
            <p:nvPr/>
          </p:nvSpPr>
          <p:spPr>
            <a:xfrm>
              <a:off x="6094242" y="2002391"/>
              <a:ext cx="676787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sp>
          <p:nvSpPr>
            <p:cNvPr id="309" name="Shape 309"/>
            <p:cNvSpPr txBox="1"/>
            <p:nvPr/>
          </p:nvSpPr>
          <p:spPr>
            <a:xfrm>
              <a:off x="6867007" y="2007535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cxnSp>
          <p:nvCxnSpPr>
            <p:cNvPr id="310" name="Shape 310"/>
            <p:cNvCxnSpPr>
              <a:endCxn id="309" idx="1"/>
            </p:cNvCxnSpPr>
            <p:nvPr/>
          </p:nvCxnSpPr>
          <p:spPr>
            <a:xfrm>
              <a:off x="6221707" y="2130240"/>
              <a:ext cx="645300" cy="8100"/>
            </a:xfrm>
            <a:prstGeom prst="straightConnector1">
              <a:avLst/>
            </a:prstGeom>
            <a:noFill/>
            <a:ln cap="flat" cmpd="sng" w="12700">
              <a:solidFill>
                <a:srgbClr val="FF0000"/>
              </a:solidFill>
              <a:prstDash val="solid"/>
              <a:miter/>
              <a:headEnd len="med" w="med" type="none"/>
              <a:tailEnd len="lg" w="lg" type="triangle"/>
            </a:ln>
          </p:spPr>
        </p:cxnSp>
        <p:sp>
          <p:nvSpPr>
            <p:cNvPr id="311" name="Shape 311"/>
            <p:cNvSpPr/>
            <p:nvPr/>
          </p:nvSpPr>
          <p:spPr>
            <a:xfrm>
              <a:off x="6488203" y="1474199"/>
              <a:ext cx="1142941" cy="207623"/>
            </a:xfrm>
            <a:prstGeom prst="ribbon2">
              <a:avLst>
                <a:gd fmla="val 16667" name="adj1"/>
                <a:gd fmla="val 70972" name="adj2"/>
              </a:avLst>
            </a:prstGeom>
            <a:solidFill>
              <a:srgbClr val="FF0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Shape 312"/>
            <p:cNvSpPr txBox="1"/>
            <p:nvPr/>
          </p:nvSpPr>
          <p:spPr>
            <a:xfrm>
              <a:off x="6606114" y="1455015"/>
              <a:ext cx="697627" cy="2000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초 대박 할인</a:t>
              </a:r>
            </a:p>
          </p:txBody>
        </p:sp>
        <p:sp>
          <p:nvSpPr>
            <p:cNvPr id="313" name="Shape 313"/>
            <p:cNvSpPr/>
            <p:nvPr/>
          </p:nvSpPr>
          <p:spPr>
            <a:xfrm>
              <a:off x="5799437" y="2335355"/>
              <a:ext cx="1869988" cy="281254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Shape 314"/>
            <p:cNvSpPr txBox="1"/>
            <p:nvPr/>
          </p:nvSpPr>
          <p:spPr>
            <a:xfrm>
              <a:off x="5946255" y="2327956"/>
              <a:ext cx="1640192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시장 초기화 : 23:59:59</a:t>
              </a:r>
            </a:p>
          </p:txBody>
        </p:sp>
        <p:sp>
          <p:nvSpPr>
            <p:cNvPr id="315" name="Shape 315"/>
            <p:cNvSpPr/>
            <p:nvPr/>
          </p:nvSpPr>
          <p:spPr>
            <a:xfrm>
              <a:off x="6671675" y="6071564"/>
              <a:ext cx="1136010" cy="415800"/>
            </a:xfrm>
            <a:prstGeom prst="rect">
              <a:avLst/>
            </a:prstGeom>
            <a:solidFill>
              <a:schemeClr val="accent6"/>
            </a:solidFill>
            <a:ln cap="flat" cmpd="sng" w="9525">
              <a:solidFill>
                <a:schemeClr val="accent3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Shape 316"/>
            <p:cNvSpPr txBox="1"/>
            <p:nvPr/>
          </p:nvSpPr>
          <p:spPr>
            <a:xfrm>
              <a:off x="6749875" y="6063910"/>
              <a:ext cx="1080744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다른 상품보기</a:t>
              </a:r>
            </a:p>
          </p:txBody>
        </p:sp>
        <p:sp>
          <p:nvSpPr>
            <p:cNvPr id="317" name="Shape 317"/>
            <p:cNvSpPr/>
            <p:nvPr/>
          </p:nvSpPr>
          <p:spPr>
            <a:xfrm>
              <a:off x="6971460" y="6319692"/>
              <a:ext cx="687003" cy="128238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Free</a:t>
              </a:r>
            </a:p>
          </p:txBody>
        </p:sp>
        <p:pic>
          <p:nvPicPr>
            <p:cNvPr id="318" name="Shape 318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6841425" y="6254035"/>
              <a:ext cx="212877" cy="2110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9" name="Shape 319"/>
            <p:cNvSpPr/>
            <p:nvPr/>
          </p:nvSpPr>
          <p:spPr>
            <a:xfrm>
              <a:off x="4517050" y="2708536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Shape 320"/>
            <p:cNvSpPr/>
            <p:nvPr/>
          </p:nvSpPr>
          <p:spPr>
            <a:xfrm>
              <a:off x="4517050" y="3576512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Shape 321"/>
            <p:cNvSpPr/>
            <p:nvPr/>
          </p:nvSpPr>
          <p:spPr>
            <a:xfrm>
              <a:off x="4519476" y="4436278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Shape 322"/>
            <p:cNvSpPr/>
            <p:nvPr/>
          </p:nvSpPr>
          <p:spPr>
            <a:xfrm>
              <a:off x="4517050" y="5311632"/>
              <a:ext cx="3173847" cy="614131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Shape 323"/>
            <p:cNvSpPr/>
            <p:nvPr/>
          </p:nvSpPr>
          <p:spPr>
            <a:xfrm>
              <a:off x="4598955" y="2763225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Shape 324"/>
            <p:cNvSpPr/>
            <p:nvPr/>
          </p:nvSpPr>
          <p:spPr>
            <a:xfrm>
              <a:off x="4598955" y="3635880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Shape 325"/>
            <p:cNvSpPr/>
            <p:nvPr/>
          </p:nvSpPr>
          <p:spPr>
            <a:xfrm>
              <a:off x="4598955" y="4501955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Shape 326"/>
            <p:cNvSpPr/>
            <p:nvPr/>
          </p:nvSpPr>
          <p:spPr>
            <a:xfrm>
              <a:off x="4598955" y="5374205"/>
              <a:ext cx="701328" cy="55155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7" name="Shape 327"/>
            <p:cNvGrpSpPr/>
            <p:nvPr/>
          </p:nvGrpSpPr>
          <p:grpSpPr>
            <a:xfrm>
              <a:off x="5343330" y="2724350"/>
              <a:ext cx="2315132" cy="723102"/>
              <a:chOff x="5343330" y="2342651"/>
              <a:chExt cx="2315132" cy="723102"/>
            </a:xfrm>
          </p:grpSpPr>
          <p:sp>
            <p:nvSpPr>
              <p:cNvPr id="328" name="Shape 328"/>
              <p:cNvSpPr txBox="1"/>
              <p:nvPr/>
            </p:nvSpPr>
            <p:spPr>
              <a:xfrm>
                <a:off x="5343330" y="2578388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329" name="Shape 329"/>
              <p:cNvSpPr/>
              <p:nvPr/>
            </p:nvSpPr>
            <p:spPr>
              <a:xfrm>
                <a:off x="5396260" y="2836433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Shape 330"/>
              <p:cNvSpPr txBox="1"/>
              <p:nvPr/>
            </p:nvSpPr>
            <p:spPr>
              <a:xfrm>
                <a:off x="6800853" y="2804144"/>
                <a:ext cx="71205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grpSp>
            <p:nvGrpSpPr>
              <p:cNvPr id="331" name="Shape 331"/>
              <p:cNvGrpSpPr/>
              <p:nvPr/>
            </p:nvGrpSpPr>
            <p:grpSpPr>
              <a:xfrm>
                <a:off x="5541916" y="2774368"/>
                <a:ext cx="952762" cy="290101"/>
                <a:chOff x="5396260" y="2774368"/>
                <a:chExt cx="952762" cy="290101"/>
              </a:xfrm>
            </p:grpSpPr>
            <p:pic>
              <p:nvPicPr>
                <p:cNvPr id="332" name="Shape 332"/>
                <p:cNvPicPr preferRelativeResize="0"/>
                <p:nvPr/>
              </p:nvPicPr>
              <p:blipFill rotWithShape="1">
                <a:blip r:embed="rId9">
                  <a:alphaModFix/>
                </a:blip>
                <a:srcRect b="0" l="0" r="0" t="0"/>
                <a:stretch/>
              </p:blipFill>
              <p:spPr>
                <a:xfrm>
                  <a:off x="5396260" y="2774368"/>
                  <a:ext cx="251473" cy="24936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333" name="Shape 333"/>
                <p:cNvSpPr txBox="1"/>
                <p:nvPr/>
              </p:nvSpPr>
              <p:spPr>
                <a:xfrm>
                  <a:off x="5576223" y="2802860"/>
                  <a:ext cx="676787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999,999</a:t>
                  </a:r>
                </a:p>
              </p:txBody>
            </p:sp>
            <p:cxnSp>
              <p:nvCxnSpPr>
                <p:cNvPr id="334" name="Shape 334"/>
                <p:cNvCxnSpPr>
                  <a:stCxn id="333" idx="1"/>
                </p:cNvCxnSpPr>
                <p:nvPr/>
              </p:nvCxnSpPr>
              <p:spPr>
                <a:xfrm>
                  <a:off x="5576223" y="2933665"/>
                  <a:ext cx="772800" cy="51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pic>
            <p:nvPicPr>
              <p:cNvPr id="335" name="Shape 335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6600189" y="2766655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36" name="Shape 336"/>
              <p:cNvSpPr/>
              <p:nvPr/>
            </p:nvSpPr>
            <p:spPr>
              <a:xfrm>
                <a:off x="5509828" y="235931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00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Shape 337"/>
              <p:cNvSpPr txBox="1"/>
              <p:nvPr/>
            </p:nvSpPr>
            <p:spPr>
              <a:xfrm>
                <a:off x="6036289" y="2342651"/>
                <a:ext cx="805029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초 대박 할인!</a:t>
                </a:r>
              </a:p>
            </p:txBody>
          </p:sp>
        </p:grpSp>
        <p:pic>
          <p:nvPicPr>
            <p:cNvPr id="338" name="Shape 338"/>
            <p:cNvPicPr preferRelativeResize="0"/>
            <p:nvPr/>
          </p:nvPicPr>
          <p:blipFill rotWithShape="1">
            <a:blip r:embed="rId11">
              <a:alphaModFix/>
            </a:blip>
            <a:srcRect b="87620" l="20223" r="77122" t="6753"/>
            <a:stretch/>
          </p:blipFill>
          <p:spPr>
            <a:xfrm>
              <a:off x="4605321" y="2762025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9" name="Shape 339"/>
            <p:cNvSpPr txBox="1"/>
            <p:nvPr/>
          </p:nvSpPr>
          <p:spPr>
            <a:xfrm>
              <a:off x="4917971" y="3198571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pic>
          <p:nvPicPr>
            <p:cNvPr id="340" name="Shape 340"/>
            <p:cNvPicPr preferRelativeResize="0"/>
            <p:nvPr/>
          </p:nvPicPr>
          <p:blipFill rotWithShape="1">
            <a:blip r:embed="rId11">
              <a:alphaModFix/>
            </a:blip>
            <a:srcRect b="81488" l="8277" r="89068" t="12886"/>
            <a:stretch/>
          </p:blipFill>
          <p:spPr>
            <a:xfrm>
              <a:off x="4605321" y="3637319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1" name="Shape 341"/>
            <p:cNvSpPr txBox="1"/>
            <p:nvPr/>
          </p:nvSpPr>
          <p:spPr>
            <a:xfrm>
              <a:off x="4910225" y="4113823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grpSp>
          <p:nvGrpSpPr>
            <p:cNvPr id="342" name="Shape 342"/>
            <p:cNvGrpSpPr/>
            <p:nvPr/>
          </p:nvGrpSpPr>
          <p:grpSpPr>
            <a:xfrm>
              <a:off x="5358119" y="3628890"/>
              <a:ext cx="2315132" cy="724601"/>
              <a:chOff x="5358119" y="3247191"/>
              <a:chExt cx="2315132" cy="724601"/>
            </a:xfrm>
          </p:grpSpPr>
          <p:sp>
            <p:nvSpPr>
              <p:cNvPr id="343" name="Shape 343"/>
              <p:cNvSpPr txBox="1"/>
              <p:nvPr/>
            </p:nvSpPr>
            <p:spPr>
              <a:xfrm>
                <a:off x="5358119" y="3484426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344" name="Shape 344"/>
              <p:cNvSpPr/>
              <p:nvPr/>
            </p:nvSpPr>
            <p:spPr>
              <a:xfrm>
                <a:off x="5411050" y="3742471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Shape 345"/>
              <p:cNvSpPr txBox="1"/>
              <p:nvPr/>
            </p:nvSpPr>
            <p:spPr>
              <a:xfrm>
                <a:off x="6750907" y="3710183"/>
                <a:ext cx="912429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grpSp>
            <p:nvGrpSpPr>
              <p:cNvPr id="346" name="Shape 346"/>
              <p:cNvGrpSpPr/>
              <p:nvPr/>
            </p:nvGrpSpPr>
            <p:grpSpPr>
              <a:xfrm>
                <a:off x="5671932" y="3708899"/>
                <a:ext cx="925800" cy="261609"/>
                <a:chOff x="5576223" y="2802860"/>
                <a:chExt cx="925800" cy="261609"/>
              </a:xfrm>
            </p:grpSpPr>
            <p:sp>
              <p:nvSpPr>
                <p:cNvPr id="347" name="Shape 347"/>
                <p:cNvSpPr txBox="1"/>
                <p:nvPr/>
              </p:nvSpPr>
              <p:spPr>
                <a:xfrm>
                  <a:off x="5576223" y="2802860"/>
                  <a:ext cx="861133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99,999,999</a:t>
                  </a:r>
                </a:p>
              </p:txBody>
            </p:sp>
            <p:cxnSp>
              <p:nvCxnSpPr>
                <p:cNvPr id="348" name="Shape 348"/>
                <p:cNvCxnSpPr>
                  <a:stCxn id="347" idx="1"/>
                  <a:endCxn id="349" idx="1"/>
                </p:cNvCxnSpPr>
                <p:nvPr/>
              </p:nvCxnSpPr>
              <p:spPr>
                <a:xfrm>
                  <a:off x="5576223" y="2933665"/>
                  <a:ext cx="925800" cy="105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sp>
            <p:nvSpPr>
              <p:cNvPr id="350" name="Shape 350"/>
              <p:cNvSpPr/>
              <p:nvPr/>
            </p:nvSpPr>
            <p:spPr>
              <a:xfrm>
                <a:off x="5524617" y="326535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FF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Shape 351"/>
              <p:cNvSpPr txBox="1"/>
              <p:nvPr/>
            </p:nvSpPr>
            <p:spPr>
              <a:xfrm>
                <a:off x="6077651" y="3247191"/>
                <a:ext cx="665567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대박 할인!</a:t>
                </a:r>
              </a:p>
            </p:txBody>
          </p:sp>
          <p:pic>
            <p:nvPicPr>
              <p:cNvPr id="352" name="Shape 352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507653" y="3719767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49" name="Shape 349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6597761" y="3735551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53" name="Shape 353"/>
            <p:cNvPicPr preferRelativeResize="0"/>
            <p:nvPr/>
          </p:nvPicPr>
          <p:blipFill rotWithShape="1">
            <a:blip r:embed="rId11">
              <a:alphaModFix/>
            </a:blip>
            <a:srcRect b="81419" l="59154" r="38190" t="12955"/>
            <a:stretch/>
          </p:blipFill>
          <p:spPr>
            <a:xfrm>
              <a:off x="4605321" y="4500494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54" name="Shape 354"/>
            <p:cNvGrpSpPr/>
            <p:nvPr/>
          </p:nvGrpSpPr>
          <p:grpSpPr>
            <a:xfrm>
              <a:off x="5393395" y="4503261"/>
              <a:ext cx="2315132" cy="723295"/>
              <a:chOff x="5358119" y="3248498"/>
              <a:chExt cx="2315132" cy="723295"/>
            </a:xfrm>
          </p:grpSpPr>
          <p:sp>
            <p:nvSpPr>
              <p:cNvPr id="355" name="Shape 355"/>
              <p:cNvSpPr txBox="1"/>
              <p:nvPr/>
            </p:nvSpPr>
            <p:spPr>
              <a:xfrm>
                <a:off x="5358119" y="3484426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356" name="Shape 356"/>
              <p:cNvSpPr/>
              <p:nvPr/>
            </p:nvSpPr>
            <p:spPr>
              <a:xfrm>
                <a:off x="5411050" y="3742471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Shape 357"/>
              <p:cNvSpPr txBox="1"/>
              <p:nvPr/>
            </p:nvSpPr>
            <p:spPr>
              <a:xfrm>
                <a:off x="6750907" y="3710183"/>
                <a:ext cx="912429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grpSp>
            <p:nvGrpSpPr>
              <p:cNvPr id="358" name="Shape 358"/>
              <p:cNvGrpSpPr/>
              <p:nvPr/>
            </p:nvGrpSpPr>
            <p:grpSpPr>
              <a:xfrm>
                <a:off x="5671932" y="3708899"/>
                <a:ext cx="925800" cy="261609"/>
                <a:chOff x="5576223" y="2802860"/>
                <a:chExt cx="925800" cy="261609"/>
              </a:xfrm>
            </p:grpSpPr>
            <p:sp>
              <p:nvSpPr>
                <p:cNvPr id="359" name="Shape 359"/>
                <p:cNvSpPr txBox="1"/>
                <p:nvPr/>
              </p:nvSpPr>
              <p:spPr>
                <a:xfrm>
                  <a:off x="5576223" y="2802860"/>
                  <a:ext cx="861133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99,999,999</a:t>
                  </a:r>
                </a:p>
              </p:txBody>
            </p:sp>
            <p:cxnSp>
              <p:nvCxnSpPr>
                <p:cNvPr id="360" name="Shape 360"/>
                <p:cNvCxnSpPr>
                  <a:stCxn id="359" idx="1"/>
                  <a:endCxn id="361" idx="1"/>
                </p:cNvCxnSpPr>
                <p:nvPr/>
              </p:nvCxnSpPr>
              <p:spPr>
                <a:xfrm>
                  <a:off x="5576223" y="2933665"/>
                  <a:ext cx="925800" cy="105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sp>
            <p:nvSpPr>
              <p:cNvPr id="362" name="Shape 362"/>
              <p:cNvSpPr/>
              <p:nvPr/>
            </p:nvSpPr>
            <p:spPr>
              <a:xfrm>
                <a:off x="5524617" y="326535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C0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Shape 363"/>
              <p:cNvSpPr txBox="1"/>
              <p:nvPr/>
            </p:nvSpPr>
            <p:spPr>
              <a:xfrm>
                <a:off x="6215753" y="3248498"/>
                <a:ext cx="665567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특별 할인!</a:t>
                </a:r>
              </a:p>
            </p:txBody>
          </p:sp>
          <p:pic>
            <p:nvPicPr>
              <p:cNvPr id="364" name="Shape 364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507653" y="3719767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61" name="Shape 361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6597761" y="3735551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65" name="Shape 365"/>
            <p:cNvPicPr preferRelativeResize="0"/>
            <p:nvPr/>
          </p:nvPicPr>
          <p:blipFill rotWithShape="1">
            <a:blip r:embed="rId11">
              <a:alphaModFix/>
            </a:blip>
            <a:srcRect b="88732" l="51474" r="45870" t="6907"/>
            <a:stretch/>
          </p:blipFill>
          <p:spPr>
            <a:xfrm>
              <a:off x="4605321" y="5375357"/>
              <a:ext cx="685393" cy="5259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6" name="Shape 366"/>
            <p:cNvSpPr txBox="1"/>
            <p:nvPr/>
          </p:nvSpPr>
          <p:spPr>
            <a:xfrm>
              <a:off x="5348008" y="5604780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367" name="Shape 367"/>
            <p:cNvSpPr/>
            <p:nvPr/>
          </p:nvSpPr>
          <p:spPr>
            <a:xfrm>
              <a:off x="5514505" y="5385712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chemeClr val="lt2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Shape 368"/>
            <p:cNvSpPr txBox="1"/>
            <p:nvPr/>
          </p:nvSpPr>
          <p:spPr>
            <a:xfrm>
              <a:off x="6205642" y="5368851"/>
              <a:ext cx="66556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일반 할인!</a:t>
              </a:r>
            </a:p>
          </p:txBody>
        </p:sp>
        <p:sp>
          <p:nvSpPr>
            <p:cNvPr id="369" name="Shape 369"/>
            <p:cNvSpPr txBox="1"/>
            <p:nvPr/>
          </p:nvSpPr>
          <p:spPr>
            <a:xfrm>
              <a:off x="4917971" y="4987296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sp>
          <p:nvSpPr>
            <p:cNvPr id="370" name="Shape 370"/>
            <p:cNvSpPr txBox="1"/>
            <p:nvPr/>
          </p:nvSpPr>
          <p:spPr>
            <a:xfrm>
              <a:off x="4910225" y="5696689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pic>
          <p:nvPicPr>
            <p:cNvPr id="371" name="Shape 371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6668385" y="677258"/>
              <a:ext cx="334688" cy="3346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2" name="Shape 372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5494537" y="677258"/>
              <a:ext cx="334688" cy="3346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3" name="Shape 373"/>
          <p:cNvSpPr/>
          <p:nvPr/>
        </p:nvSpPr>
        <p:spPr>
          <a:xfrm>
            <a:off x="4212844" y="241187"/>
            <a:ext cx="3520799" cy="6234545"/>
          </a:xfrm>
          <a:prstGeom prst="rect">
            <a:avLst/>
          </a:prstGeom>
          <a:solidFill>
            <a:schemeClr val="dk1">
              <a:alpha val="69803"/>
            </a:schemeClr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4" name="Shape 374"/>
          <p:cNvCxnSpPr/>
          <p:nvPr/>
        </p:nvCxnSpPr>
        <p:spPr>
          <a:xfrm>
            <a:off x="4234762" y="2536416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375" name="Shape 375"/>
          <p:cNvCxnSpPr/>
          <p:nvPr/>
        </p:nvCxnSpPr>
        <p:spPr>
          <a:xfrm>
            <a:off x="4234762" y="3201452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376" name="Shape 376"/>
          <p:cNvSpPr/>
          <p:nvPr/>
        </p:nvSpPr>
        <p:spPr>
          <a:xfrm>
            <a:off x="4232939" y="2559033"/>
            <a:ext cx="3522620" cy="629928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Shape 377"/>
          <p:cNvSpPr txBox="1"/>
          <p:nvPr/>
        </p:nvSpPr>
        <p:spPr>
          <a:xfrm>
            <a:off x="4528312" y="2646344"/>
            <a:ext cx="301490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 이 메뉴는 현재 오픈 되지 않아 이용 할 수 없습니다.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/>
        </p:nvSpPr>
        <p:spPr>
          <a:xfrm>
            <a:off x="215538" y="142595"/>
            <a:ext cx="27991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구성 – 구매 팝업</a:t>
            </a:r>
          </a:p>
        </p:txBody>
      </p:sp>
      <p:cxnSp>
        <p:nvCxnSpPr>
          <p:cNvPr id="384" name="Shape 384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385" name="Shape 385"/>
          <p:cNvGrpSpPr/>
          <p:nvPr/>
        </p:nvGrpSpPr>
        <p:grpSpPr>
          <a:xfrm>
            <a:off x="1055056" y="4078895"/>
            <a:ext cx="2243852" cy="427237"/>
            <a:chOff x="8667067" y="4368344"/>
            <a:chExt cx="2243852" cy="427237"/>
          </a:xfrm>
        </p:grpSpPr>
        <p:sp>
          <p:nvSpPr>
            <p:cNvPr id="386" name="Shape 386"/>
            <p:cNvSpPr/>
            <p:nvPr/>
          </p:nvSpPr>
          <p:spPr>
            <a:xfrm>
              <a:off x="8667067" y="4368344"/>
              <a:ext cx="2243852" cy="427237"/>
            </a:xfrm>
            <a:prstGeom prst="rect">
              <a:avLst/>
            </a:prstGeom>
            <a:solidFill>
              <a:schemeClr val="accent6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87" name="Shape 38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297631" y="4398585"/>
              <a:ext cx="304783" cy="3022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8" name="Shape 388"/>
            <p:cNvSpPr txBox="1"/>
            <p:nvPr/>
          </p:nvSpPr>
          <p:spPr>
            <a:xfrm>
              <a:off x="9566432" y="4446766"/>
              <a:ext cx="763350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</p:grpSp>
      <p:sp>
        <p:nvSpPr>
          <p:cNvPr id="389" name="Shape 389"/>
          <p:cNvSpPr txBox="1"/>
          <p:nvPr/>
        </p:nvSpPr>
        <p:spPr>
          <a:xfrm>
            <a:off x="8266471" y="1104654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아이템의 이름과 개수를 표기 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1개일 경우 x1 로 표기 한다.</a:t>
            </a:r>
          </a:p>
        </p:txBody>
      </p:sp>
      <p:sp>
        <p:nvSpPr>
          <p:cNvPr id="390" name="Shape 390"/>
          <p:cNvSpPr txBox="1"/>
          <p:nvPr/>
        </p:nvSpPr>
        <p:spPr>
          <a:xfrm>
            <a:off x="8360718" y="3343580"/>
            <a:ext cx="3137178" cy="55399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구매할 아이템의 가격을 표기 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재화의 아이콘도 함께 표기한다.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버튼을 터치하면 구매가 된다.</a:t>
            </a:r>
          </a:p>
        </p:txBody>
      </p:sp>
      <p:cxnSp>
        <p:nvCxnSpPr>
          <p:cNvPr id="391" name="Shape 391"/>
          <p:cNvCxnSpPr>
            <a:endCxn id="386" idx="0"/>
          </p:cNvCxnSpPr>
          <p:nvPr/>
        </p:nvCxnSpPr>
        <p:spPr>
          <a:xfrm flipH="1">
            <a:off x="2176982" y="3549395"/>
            <a:ext cx="4800" cy="529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392" name="Shape 392"/>
          <p:cNvSpPr txBox="1"/>
          <p:nvPr/>
        </p:nvSpPr>
        <p:spPr>
          <a:xfrm>
            <a:off x="8360718" y="4688989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팝업 이외의 영역을 누르면 팝업창이 닫힌다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 UI로 돌아간다.</a:t>
            </a:r>
          </a:p>
        </p:txBody>
      </p:sp>
      <p:sp>
        <p:nvSpPr>
          <p:cNvPr id="393" name="Shape 393"/>
          <p:cNvSpPr txBox="1"/>
          <p:nvPr/>
        </p:nvSpPr>
        <p:spPr>
          <a:xfrm>
            <a:off x="613295" y="3149234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구매 할 재화가 부족한 경우 재화 가격을 붉은 색으로 표시한다..</a:t>
            </a:r>
          </a:p>
        </p:txBody>
      </p:sp>
      <p:sp>
        <p:nvSpPr>
          <p:cNvPr id="394" name="Shape 394"/>
          <p:cNvSpPr txBox="1"/>
          <p:nvPr/>
        </p:nvSpPr>
        <p:spPr>
          <a:xfrm>
            <a:off x="608393" y="5225605"/>
            <a:ext cx="3137178" cy="707886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부족 한 재화 상태로 버튼을 터치하면 구매 팝업으로 변경 된다.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AutoNum type="arabicPeriod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Crown일 경우 : Crown 구매 페이지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AutoNum type="arabicPeriod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다른 자원일 경우 : 상점 UI</a:t>
            </a:r>
          </a:p>
        </p:txBody>
      </p:sp>
      <p:cxnSp>
        <p:nvCxnSpPr>
          <p:cNvPr id="395" name="Shape 395"/>
          <p:cNvCxnSpPr>
            <a:stCxn id="386" idx="2"/>
            <a:endCxn id="394" idx="0"/>
          </p:cNvCxnSpPr>
          <p:nvPr/>
        </p:nvCxnSpPr>
        <p:spPr>
          <a:xfrm>
            <a:off x="2176982" y="4506133"/>
            <a:ext cx="0" cy="719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grpSp>
        <p:nvGrpSpPr>
          <p:cNvPr id="396" name="Shape 396"/>
          <p:cNvGrpSpPr/>
          <p:nvPr/>
        </p:nvGrpSpPr>
        <p:grpSpPr>
          <a:xfrm>
            <a:off x="4212843" y="295558"/>
            <a:ext cx="3560940" cy="6223989"/>
            <a:chOff x="4330160" y="303160"/>
            <a:chExt cx="3560940" cy="6223989"/>
          </a:xfrm>
        </p:grpSpPr>
        <p:grpSp>
          <p:nvGrpSpPr>
            <p:cNvPr id="397" name="Shape 397"/>
            <p:cNvGrpSpPr/>
            <p:nvPr/>
          </p:nvGrpSpPr>
          <p:grpSpPr>
            <a:xfrm>
              <a:off x="4330160" y="303160"/>
              <a:ext cx="3560940" cy="5688815"/>
              <a:chOff x="4876532" y="1104450"/>
              <a:chExt cx="3205474" cy="5688815"/>
            </a:xfrm>
          </p:grpSpPr>
          <p:pic>
            <p:nvPicPr>
              <p:cNvPr id="398" name="Shape 39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4876532" y="1104450"/>
                <a:ext cx="3189069" cy="568881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99" name="Shape 399"/>
              <p:cNvSpPr/>
              <p:nvPr/>
            </p:nvSpPr>
            <p:spPr>
              <a:xfrm>
                <a:off x="5275376" y="1132295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400" name="Shape 40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7339714" y="1169836"/>
                <a:ext cx="279204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01" name="Shape 401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5293135" y="1181962"/>
                <a:ext cx="278180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02" name="Shape 402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6645645" y="1179166"/>
                <a:ext cx="279204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03" name="Shape 403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981107" y="1169836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04" name="Shape 404"/>
              <p:cNvSpPr/>
              <p:nvPr/>
            </p:nvSpPr>
            <p:spPr>
              <a:xfrm>
                <a:off x="5514378" y="1171554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405" name="Shape 405"/>
              <p:cNvSpPr/>
              <p:nvPr/>
            </p:nvSpPr>
            <p:spPr>
              <a:xfrm>
                <a:off x="6170628" y="1165332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406" name="Shape 406"/>
              <p:cNvSpPr/>
              <p:nvPr/>
            </p:nvSpPr>
            <p:spPr>
              <a:xfrm>
                <a:off x="6873536" y="1177770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407" name="Shape 407"/>
              <p:cNvSpPr/>
              <p:nvPr/>
            </p:nvSpPr>
            <p:spPr>
              <a:xfrm>
                <a:off x="7567122" y="1162219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</p:grpSp>
        <p:sp>
          <p:nvSpPr>
            <p:cNvPr id="408" name="Shape 408"/>
            <p:cNvSpPr/>
            <p:nvPr/>
          </p:nvSpPr>
          <p:spPr>
            <a:xfrm>
              <a:off x="4336028" y="622887"/>
              <a:ext cx="3520799" cy="5904263"/>
            </a:xfrm>
            <a:prstGeom prst="rect">
              <a:avLst/>
            </a:prstGeom>
            <a:solidFill>
              <a:srgbClr val="7F7F7F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Shape 409"/>
            <p:cNvSpPr/>
            <p:nvPr/>
          </p:nvSpPr>
          <p:spPr>
            <a:xfrm>
              <a:off x="4383755" y="1008484"/>
              <a:ext cx="3423929" cy="4991418"/>
            </a:xfrm>
            <a:prstGeom prst="roundRect">
              <a:avLst>
                <a:gd fmla="val 75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Shape 410"/>
            <p:cNvSpPr/>
            <p:nvPr/>
          </p:nvSpPr>
          <p:spPr>
            <a:xfrm>
              <a:off x="4343575" y="6022939"/>
              <a:ext cx="3520799" cy="50421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Shape 411"/>
            <p:cNvSpPr/>
            <p:nvPr/>
          </p:nvSpPr>
          <p:spPr>
            <a:xfrm>
              <a:off x="4383769" y="6080387"/>
              <a:ext cx="415800" cy="415800"/>
            </a:xfrm>
            <a:prstGeom prst="rect">
              <a:avLst/>
            </a:prstGeom>
            <a:gradFill>
              <a:gsLst>
                <a:gs pos="0">
                  <a:srgbClr val="D1D1D1"/>
                </a:gs>
                <a:gs pos="50000">
                  <a:srgbClr val="C7C7C7"/>
                </a:gs>
                <a:gs pos="100000">
                  <a:srgbClr val="C0C0C0"/>
                </a:gs>
              </a:gsLst>
              <a:lin ang="5400000" scaled="0"/>
            </a:gradFill>
            <a:ln cap="flat" cmpd="sng" w="9525">
              <a:solidFill>
                <a:schemeClr val="accent3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←</a:t>
              </a:r>
            </a:p>
          </p:txBody>
        </p:sp>
        <p:sp>
          <p:nvSpPr>
            <p:cNvPr id="412" name="Shape 412"/>
            <p:cNvSpPr/>
            <p:nvPr/>
          </p:nvSpPr>
          <p:spPr>
            <a:xfrm>
              <a:off x="4383755" y="667910"/>
              <a:ext cx="1138046" cy="340575"/>
            </a:xfrm>
            <a:prstGeom prst="roundRect">
              <a:avLst>
                <a:gd fmla="val 4573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시장</a:t>
              </a:r>
            </a:p>
          </p:txBody>
        </p:sp>
        <p:sp>
          <p:nvSpPr>
            <p:cNvPr id="413" name="Shape 413"/>
            <p:cNvSpPr/>
            <p:nvPr/>
          </p:nvSpPr>
          <p:spPr>
            <a:xfrm>
              <a:off x="5526069" y="667910"/>
              <a:ext cx="1138046" cy="340575"/>
            </a:xfrm>
            <a:prstGeom prst="roundRect">
              <a:avLst>
                <a:gd fmla="val 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한정판매</a:t>
              </a:r>
            </a:p>
          </p:txBody>
        </p:sp>
        <p:sp>
          <p:nvSpPr>
            <p:cNvPr id="414" name="Shape 414"/>
            <p:cNvSpPr/>
            <p:nvPr/>
          </p:nvSpPr>
          <p:spPr>
            <a:xfrm>
              <a:off x="6671675" y="667910"/>
              <a:ext cx="1138046" cy="340575"/>
            </a:xfrm>
            <a:prstGeom prst="roundRect">
              <a:avLst>
                <a:gd fmla="val 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이벤트</a:t>
              </a:r>
            </a:p>
          </p:txBody>
        </p:sp>
        <p:sp>
          <p:nvSpPr>
            <p:cNvPr id="415" name="Shape 415"/>
            <p:cNvSpPr/>
            <p:nvPr/>
          </p:nvSpPr>
          <p:spPr>
            <a:xfrm>
              <a:off x="4439726" y="1065932"/>
              <a:ext cx="3310732" cy="1585157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Shape 416"/>
            <p:cNvSpPr/>
            <p:nvPr/>
          </p:nvSpPr>
          <p:spPr>
            <a:xfrm>
              <a:off x="4448607" y="2657548"/>
              <a:ext cx="3310732" cy="3268214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://appdata.hungryapp.co.kr/data_file/data_img/201504/22/W142969836074198241.jpg" id="417" name="Shape 417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4446571" y="1088500"/>
              <a:ext cx="1352866" cy="15464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8" name="Shape 418"/>
            <p:cNvSpPr/>
            <p:nvPr/>
          </p:nvSpPr>
          <p:spPr>
            <a:xfrm>
              <a:off x="5799437" y="1132474"/>
              <a:ext cx="1869988" cy="1178214"/>
            </a:xfrm>
            <a:prstGeom prst="wedgeRectCallout">
              <a:avLst>
                <a:gd fmla="val -66436" name="adj1"/>
                <a:gd fmla="val -25277" name="adj2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Shape 419"/>
            <p:cNvSpPr txBox="1"/>
            <p:nvPr/>
          </p:nvSpPr>
          <p:spPr>
            <a:xfrm>
              <a:off x="5790764" y="1148241"/>
              <a:ext cx="195117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최고 할인 상품을 찾아보세요~</a:t>
              </a:r>
            </a:p>
          </p:txBody>
        </p:sp>
        <p:sp>
          <p:nvSpPr>
            <p:cNvPr id="420" name="Shape 420"/>
            <p:cNvSpPr/>
            <p:nvPr/>
          </p:nvSpPr>
          <p:spPr>
            <a:xfrm>
              <a:off x="5881414" y="1451529"/>
              <a:ext cx="568679" cy="525212"/>
            </a:xfrm>
            <a:prstGeom prst="rect">
              <a:avLst/>
            </a:prstGeom>
            <a:solidFill>
              <a:schemeClr val="accent4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Shape 421"/>
            <p:cNvSpPr/>
            <p:nvPr/>
          </p:nvSpPr>
          <p:spPr>
            <a:xfrm>
              <a:off x="5881414" y="2012400"/>
              <a:ext cx="1631494" cy="219048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22" name="Shape 4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914280" y="1973899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3" name="Shape 423"/>
            <p:cNvSpPr txBox="1"/>
            <p:nvPr/>
          </p:nvSpPr>
          <p:spPr>
            <a:xfrm>
              <a:off x="6397426" y="1655069"/>
              <a:ext cx="127199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424" name="Shape 424"/>
            <p:cNvSpPr txBox="1"/>
            <p:nvPr/>
          </p:nvSpPr>
          <p:spPr>
            <a:xfrm>
              <a:off x="6067892" y="1766898"/>
              <a:ext cx="42992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sp>
          <p:nvSpPr>
            <p:cNvPr id="425" name="Shape 425"/>
            <p:cNvSpPr txBox="1"/>
            <p:nvPr/>
          </p:nvSpPr>
          <p:spPr>
            <a:xfrm>
              <a:off x="6094242" y="2002391"/>
              <a:ext cx="676787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sp>
          <p:nvSpPr>
            <p:cNvPr id="426" name="Shape 426"/>
            <p:cNvSpPr txBox="1"/>
            <p:nvPr/>
          </p:nvSpPr>
          <p:spPr>
            <a:xfrm>
              <a:off x="6867007" y="2007535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cxnSp>
          <p:nvCxnSpPr>
            <p:cNvPr id="427" name="Shape 427"/>
            <p:cNvCxnSpPr>
              <a:endCxn id="426" idx="1"/>
            </p:cNvCxnSpPr>
            <p:nvPr/>
          </p:nvCxnSpPr>
          <p:spPr>
            <a:xfrm>
              <a:off x="6221707" y="2130240"/>
              <a:ext cx="645300" cy="8100"/>
            </a:xfrm>
            <a:prstGeom prst="straightConnector1">
              <a:avLst/>
            </a:prstGeom>
            <a:noFill/>
            <a:ln cap="flat" cmpd="sng" w="12700">
              <a:solidFill>
                <a:srgbClr val="FF0000"/>
              </a:solidFill>
              <a:prstDash val="solid"/>
              <a:miter/>
              <a:headEnd len="med" w="med" type="none"/>
              <a:tailEnd len="lg" w="lg" type="triangle"/>
            </a:ln>
          </p:spPr>
        </p:cxnSp>
        <p:sp>
          <p:nvSpPr>
            <p:cNvPr id="428" name="Shape 428"/>
            <p:cNvSpPr/>
            <p:nvPr/>
          </p:nvSpPr>
          <p:spPr>
            <a:xfrm>
              <a:off x="6488203" y="1474199"/>
              <a:ext cx="1142941" cy="207623"/>
            </a:xfrm>
            <a:prstGeom prst="ribbon2">
              <a:avLst>
                <a:gd fmla="val 16667" name="adj1"/>
                <a:gd fmla="val 70972" name="adj2"/>
              </a:avLst>
            </a:prstGeom>
            <a:solidFill>
              <a:srgbClr val="FF0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Shape 429"/>
            <p:cNvSpPr txBox="1"/>
            <p:nvPr/>
          </p:nvSpPr>
          <p:spPr>
            <a:xfrm>
              <a:off x="6606114" y="1455015"/>
              <a:ext cx="697627" cy="2000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초 대박 할인</a:t>
              </a:r>
            </a:p>
          </p:txBody>
        </p:sp>
        <p:sp>
          <p:nvSpPr>
            <p:cNvPr id="430" name="Shape 430"/>
            <p:cNvSpPr/>
            <p:nvPr/>
          </p:nvSpPr>
          <p:spPr>
            <a:xfrm>
              <a:off x="5799437" y="2335355"/>
              <a:ext cx="1869988" cy="281254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Shape 431"/>
            <p:cNvSpPr txBox="1"/>
            <p:nvPr/>
          </p:nvSpPr>
          <p:spPr>
            <a:xfrm>
              <a:off x="5946255" y="2327956"/>
              <a:ext cx="1640192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시장 초기화 : 23:59:59</a:t>
              </a:r>
            </a:p>
          </p:txBody>
        </p:sp>
        <p:sp>
          <p:nvSpPr>
            <p:cNvPr id="432" name="Shape 432"/>
            <p:cNvSpPr/>
            <p:nvPr/>
          </p:nvSpPr>
          <p:spPr>
            <a:xfrm>
              <a:off x="6671675" y="6071564"/>
              <a:ext cx="1136010" cy="415800"/>
            </a:xfrm>
            <a:prstGeom prst="rect">
              <a:avLst/>
            </a:prstGeom>
            <a:solidFill>
              <a:schemeClr val="accent6"/>
            </a:solidFill>
            <a:ln cap="flat" cmpd="sng" w="9525">
              <a:solidFill>
                <a:schemeClr val="accent3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Shape 433"/>
            <p:cNvSpPr txBox="1"/>
            <p:nvPr/>
          </p:nvSpPr>
          <p:spPr>
            <a:xfrm>
              <a:off x="6749875" y="6063910"/>
              <a:ext cx="1080744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다른 상품보기</a:t>
              </a:r>
            </a:p>
          </p:txBody>
        </p:sp>
        <p:sp>
          <p:nvSpPr>
            <p:cNvPr id="434" name="Shape 434"/>
            <p:cNvSpPr/>
            <p:nvPr/>
          </p:nvSpPr>
          <p:spPr>
            <a:xfrm>
              <a:off x="6971460" y="6319692"/>
              <a:ext cx="687003" cy="128238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Free</a:t>
              </a:r>
            </a:p>
          </p:txBody>
        </p:sp>
        <p:pic>
          <p:nvPicPr>
            <p:cNvPr id="435" name="Shape 435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6841425" y="6254035"/>
              <a:ext cx="212877" cy="2110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6" name="Shape 436"/>
            <p:cNvSpPr/>
            <p:nvPr/>
          </p:nvSpPr>
          <p:spPr>
            <a:xfrm>
              <a:off x="4517050" y="2708536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Shape 437"/>
            <p:cNvSpPr/>
            <p:nvPr/>
          </p:nvSpPr>
          <p:spPr>
            <a:xfrm>
              <a:off x="4517050" y="3576512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Shape 438"/>
            <p:cNvSpPr/>
            <p:nvPr/>
          </p:nvSpPr>
          <p:spPr>
            <a:xfrm>
              <a:off x="4519476" y="4436278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Shape 439"/>
            <p:cNvSpPr/>
            <p:nvPr/>
          </p:nvSpPr>
          <p:spPr>
            <a:xfrm>
              <a:off x="4517050" y="5311632"/>
              <a:ext cx="3173847" cy="614131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Shape 440"/>
            <p:cNvSpPr/>
            <p:nvPr/>
          </p:nvSpPr>
          <p:spPr>
            <a:xfrm>
              <a:off x="4598955" y="2763225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Shape 441"/>
            <p:cNvSpPr/>
            <p:nvPr/>
          </p:nvSpPr>
          <p:spPr>
            <a:xfrm>
              <a:off x="4598955" y="3635880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Shape 442"/>
            <p:cNvSpPr/>
            <p:nvPr/>
          </p:nvSpPr>
          <p:spPr>
            <a:xfrm>
              <a:off x="4598955" y="4501955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Shape 443"/>
            <p:cNvSpPr/>
            <p:nvPr/>
          </p:nvSpPr>
          <p:spPr>
            <a:xfrm>
              <a:off x="4598955" y="5374205"/>
              <a:ext cx="701328" cy="55155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4" name="Shape 444"/>
            <p:cNvGrpSpPr/>
            <p:nvPr/>
          </p:nvGrpSpPr>
          <p:grpSpPr>
            <a:xfrm>
              <a:off x="5343330" y="2724350"/>
              <a:ext cx="2315132" cy="723102"/>
              <a:chOff x="5343330" y="2342651"/>
              <a:chExt cx="2315132" cy="723102"/>
            </a:xfrm>
          </p:grpSpPr>
          <p:sp>
            <p:nvSpPr>
              <p:cNvPr id="445" name="Shape 445"/>
              <p:cNvSpPr txBox="1"/>
              <p:nvPr/>
            </p:nvSpPr>
            <p:spPr>
              <a:xfrm>
                <a:off x="5343330" y="2578388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446" name="Shape 446"/>
              <p:cNvSpPr/>
              <p:nvPr/>
            </p:nvSpPr>
            <p:spPr>
              <a:xfrm>
                <a:off x="5396260" y="2836433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Shape 447"/>
              <p:cNvSpPr txBox="1"/>
              <p:nvPr/>
            </p:nvSpPr>
            <p:spPr>
              <a:xfrm>
                <a:off x="6800853" y="2804144"/>
                <a:ext cx="71205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grpSp>
            <p:nvGrpSpPr>
              <p:cNvPr id="448" name="Shape 448"/>
              <p:cNvGrpSpPr/>
              <p:nvPr/>
            </p:nvGrpSpPr>
            <p:grpSpPr>
              <a:xfrm>
                <a:off x="5541916" y="2774368"/>
                <a:ext cx="952762" cy="290101"/>
                <a:chOff x="5396260" y="2774368"/>
                <a:chExt cx="952762" cy="290101"/>
              </a:xfrm>
            </p:grpSpPr>
            <p:pic>
              <p:nvPicPr>
                <p:cNvPr id="449" name="Shape 449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0" t="0"/>
                <a:stretch/>
              </p:blipFill>
              <p:spPr>
                <a:xfrm>
                  <a:off x="5396260" y="2774368"/>
                  <a:ext cx="251473" cy="24936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450" name="Shape 450"/>
                <p:cNvSpPr txBox="1"/>
                <p:nvPr/>
              </p:nvSpPr>
              <p:spPr>
                <a:xfrm>
                  <a:off x="5576223" y="2802860"/>
                  <a:ext cx="676787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999,999</a:t>
                  </a:r>
                </a:p>
              </p:txBody>
            </p:sp>
            <p:cxnSp>
              <p:nvCxnSpPr>
                <p:cNvPr id="451" name="Shape 451"/>
                <p:cNvCxnSpPr>
                  <a:stCxn id="450" idx="1"/>
                </p:cNvCxnSpPr>
                <p:nvPr/>
              </p:nvCxnSpPr>
              <p:spPr>
                <a:xfrm>
                  <a:off x="5576223" y="2933665"/>
                  <a:ext cx="772800" cy="51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pic>
            <p:nvPicPr>
              <p:cNvPr id="452" name="Shape 45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6600189" y="2766655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53" name="Shape 453"/>
              <p:cNvSpPr/>
              <p:nvPr/>
            </p:nvSpPr>
            <p:spPr>
              <a:xfrm>
                <a:off x="5509828" y="235931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00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Shape 454"/>
              <p:cNvSpPr txBox="1"/>
              <p:nvPr/>
            </p:nvSpPr>
            <p:spPr>
              <a:xfrm>
                <a:off x="6036289" y="2342651"/>
                <a:ext cx="805029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초 대박 할인!</a:t>
                </a:r>
              </a:p>
            </p:txBody>
          </p:sp>
        </p:grpSp>
        <p:pic>
          <p:nvPicPr>
            <p:cNvPr id="455" name="Shape 455"/>
            <p:cNvPicPr preferRelativeResize="0"/>
            <p:nvPr/>
          </p:nvPicPr>
          <p:blipFill rotWithShape="1">
            <a:blip r:embed="rId11">
              <a:alphaModFix/>
            </a:blip>
            <a:srcRect b="87620" l="20223" r="77122" t="6753"/>
            <a:stretch/>
          </p:blipFill>
          <p:spPr>
            <a:xfrm>
              <a:off x="4605321" y="2762025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6" name="Shape 456"/>
            <p:cNvSpPr txBox="1"/>
            <p:nvPr/>
          </p:nvSpPr>
          <p:spPr>
            <a:xfrm>
              <a:off x="4917971" y="3198571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pic>
          <p:nvPicPr>
            <p:cNvPr id="457" name="Shape 457"/>
            <p:cNvPicPr preferRelativeResize="0"/>
            <p:nvPr/>
          </p:nvPicPr>
          <p:blipFill rotWithShape="1">
            <a:blip r:embed="rId11">
              <a:alphaModFix/>
            </a:blip>
            <a:srcRect b="81488" l="8277" r="89068" t="12886"/>
            <a:stretch/>
          </p:blipFill>
          <p:spPr>
            <a:xfrm>
              <a:off x="4605321" y="3637319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8" name="Shape 458"/>
            <p:cNvSpPr txBox="1"/>
            <p:nvPr/>
          </p:nvSpPr>
          <p:spPr>
            <a:xfrm>
              <a:off x="4910225" y="4113823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grpSp>
          <p:nvGrpSpPr>
            <p:cNvPr id="459" name="Shape 459"/>
            <p:cNvGrpSpPr/>
            <p:nvPr/>
          </p:nvGrpSpPr>
          <p:grpSpPr>
            <a:xfrm>
              <a:off x="5358119" y="3628890"/>
              <a:ext cx="2315132" cy="724601"/>
              <a:chOff x="5358119" y="3247191"/>
              <a:chExt cx="2315132" cy="724601"/>
            </a:xfrm>
          </p:grpSpPr>
          <p:sp>
            <p:nvSpPr>
              <p:cNvPr id="460" name="Shape 460"/>
              <p:cNvSpPr txBox="1"/>
              <p:nvPr/>
            </p:nvSpPr>
            <p:spPr>
              <a:xfrm>
                <a:off x="5358119" y="3484426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461" name="Shape 461"/>
              <p:cNvSpPr/>
              <p:nvPr/>
            </p:nvSpPr>
            <p:spPr>
              <a:xfrm>
                <a:off x="5411050" y="3742471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Shape 462"/>
              <p:cNvSpPr txBox="1"/>
              <p:nvPr/>
            </p:nvSpPr>
            <p:spPr>
              <a:xfrm>
                <a:off x="6750907" y="3710183"/>
                <a:ext cx="912429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grpSp>
            <p:nvGrpSpPr>
              <p:cNvPr id="463" name="Shape 463"/>
              <p:cNvGrpSpPr/>
              <p:nvPr/>
            </p:nvGrpSpPr>
            <p:grpSpPr>
              <a:xfrm>
                <a:off x="5671932" y="3708899"/>
                <a:ext cx="925800" cy="261609"/>
                <a:chOff x="5576223" y="2802860"/>
                <a:chExt cx="925800" cy="261609"/>
              </a:xfrm>
            </p:grpSpPr>
            <p:sp>
              <p:nvSpPr>
                <p:cNvPr id="464" name="Shape 464"/>
                <p:cNvSpPr txBox="1"/>
                <p:nvPr/>
              </p:nvSpPr>
              <p:spPr>
                <a:xfrm>
                  <a:off x="5576223" y="2802860"/>
                  <a:ext cx="861133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99,999,999</a:t>
                  </a:r>
                </a:p>
              </p:txBody>
            </p:sp>
            <p:cxnSp>
              <p:nvCxnSpPr>
                <p:cNvPr id="465" name="Shape 465"/>
                <p:cNvCxnSpPr>
                  <a:stCxn id="464" idx="1"/>
                  <a:endCxn id="466" idx="1"/>
                </p:cNvCxnSpPr>
                <p:nvPr/>
              </p:nvCxnSpPr>
              <p:spPr>
                <a:xfrm>
                  <a:off x="5576223" y="2933665"/>
                  <a:ext cx="925800" cy="105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sp>
            <p:nvSpPr>
              <p:cNvPr id="467" name="Shape 467"/>
              <p:cNvSpPr/>
              <p:nvPr/>
            </p:nvSpPr>
            <p:spPr>
              <a:xfrm>
                <a:off x="5524617" y="326535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FF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Shape 468"/>
              <p:cNvSpPr txBox="1"/>
              <p:nvPr/>
            </p:nvSpPr>
            <p:spPr>
              <a:xfrm>
                <a:off x="6077651" y="3247191"/>
                <a:ext cx="665567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대박 할인!</a:t>
                </a:r>
              </a:p>
            </p:txBody>
          </p:sp>
          <p:pic>
            <p:nvPicPr>
              <p:cNvPr id="469" name="Shape 469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07653" y="3719767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6" name="Shape 466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6597761" y="3735551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470" name="Shape 470"/>
            <p:cNvPicPr preferRelativeResize="0"/>
            <p:nvPr/>
          </p:nvPicPr>
          <p:blipFill rotWithShape="1">
            <a:blip r:embed="rId11">
              <a:alphaModFix/>
            </a:blip>
            <a:srcRect b="81419" l="59154" r="38190" t="12955"/>
            <a:stretch/>
          </p:blipFill>
          <p:spPr>
            <a:xfrm>
              <a:off x="4605321" y="4500494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71" name="Shape 471"/>
            <p:cNvGrpSpPr/>
            <p:nvPr/>
          </p:nvGrpSpPr>
          <p:grpSpPr>
            <a:xfrm>
              <a:off x="5393395" y="4503261"/>
              <a:ext cx="2315132" cy="723295"/>
              <a:chOff x="5358119" y="3248498"/>
              <a:chExt cx="2315132" cy="723295"/>
            </a:xfrm>
          </p:grpSpPr>
          <p:sp>
            <p:nvSpPr>
              <p:cNvPr id="472" name="Shape 472"/>
              <p:cNvSpPr txBox="1"/>
              <p:nvPr/>
            </p:nvSpPr>
            <p:spPr>
              <a:xfrm>
                <a:off x="5358119" y="3484426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473" name="Shape 473"/>
              <p:cNvSpPr/>
              <p:nvPr/>
            </p:nvSpPr>
            <p:spPr>
              <a:xfrm>
                <a:off x="5411050" y="3742471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Shape 474"/>
              <p:cNvSpPr txBox="1"/>
              <p:nvPr/>
            </p:nvSpPr>
            <p:spPr>
              <a:xfrm>
                <a:off x="6750907" y="3710183"/>
                <a:ext cx="912429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grpSp>
            <p:nvGrpSpPr>
              <p:cNvPr id="475" name="Shape 475"/>
              <p:cNvGrpSpPr/>
              <p:nvPr/>
            </p:nvGrpSpPr>
            <p:grpSpPr>
              <a:xfrm>
                <a:off x="5671932" y="3708899"/>
                <a:ext cx="925800" cy="261609"/>
                <a:chOff x="5576223" y="2802860"/>
                <a:chExt cx="925800" cy="261609"/>
              </a:xfrm>
            </p:grpSpPr>
            <p:sp>
              <p:nvSpPr>
                <p:cNvPr id="476" name="Shape 476"/>
                <p:cNvSpPr txBox="1"/>
                <p:nvPr/>
              </p:nvSpPr>
              <p:spPr>
                <a:xfrm>
                  <a:off x="5576223" y="2802860"/>
                  <a:ext cx="861133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99,999,999</a:t>
                  </a:r>
                </a:p>
              </p:txBody>
            </p:sp>
            <p:cxnSp>
              <p:nvCxnSpPr>
                <p:cNvPr id="477" name="Shape 477"/>
                <p:cNvCxnSpPr>
                  <a:stCxn id="476" idx="1"/>
                  <a:endCxn id="478" idx="1"/>
                </p:cNvCxnSpPr>
                <p:nvPr/>
              </p:nvCxnSpPr>
              <p:spPr>
                <a:xfrm>
                  <a:off x="5576223" y="2933665"/>
                  <a:ext cx="925800" cy="105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sp>
            <p:nvSpPr>
              <p:cNvPr id="479" name="Shape 479"/>
              <p:cNvSpPr/>
              <p:nvPr/>
            </p:nvSpPr>
            <p:spPr>
              <a:xfrm>
                <a:off x="5524617" y="326535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C0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Shape 480"/>
              <p:cNvSpPr txBox="1"/>
              <p:nvPr/>
            </p:nvSpPr>
            <p:spPr>
              <a:xfrm>
                <a:off x="6215753" y="3248498"/>
                <a:ext cx="665567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특별 할인!</a:t>
                </a:r>
              </a:p>
            </p:txBody>
          </p:sp>
          <p:pic>
            <p:nvPicPr>
              <p:cNvPr id="481" name="Shape 481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07653" y="3719767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78" name="Shape 478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6597761" y="3735551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482" name="Shape 482"/>
            <p:cNvPicPr preferRelativeResize="0"/>
            <p:nvPr/>
          </p:nvPicPr>
          <p:blipFill rotWithShape="1">
            <a:blip r:embed="rId11">
              <a:alphaModFix/>
            </a:blip>
            <a:srcRect b="88732" l="51474" r="45870" t="6907"/>
            <a:stretch/>
          </p:blipFill>
          <p:spPr>
            <a:xfrm>
              <a:off x="4605321" y="5375357"/>
              <a:ext cx="685393" cy="5259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3" name="Shape 483"/>
            <p:cNvSpPr txBox="1"/>
            <p:nvPr/>
          </p:nvSpPr>
          <p:spPr>
            <a:xfrm>
              <a:off x="5348008" y="5604780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484" name="Shape 484"/>
            <p:cNvSpPr/>
            <p:nvPr/>
          </p:nvSpPr>
          <p:spPr>
            <a:xfrm>
              <a:off x="5514505" y="5385712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chemeClr val="lt2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Shape 485"/>
            <p:cNvSpPr txBox="1"/>
            <p:nvPr/>
          </p:nvSpPr>
          <p:spPr>
            <a:xfrm>
              <a:off x="6205642" y="5368851"/>
              <a:ext cx="66556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일반 할인!</a:t>
              </a:r>
            </a:p>
          </p:txBody>
        </p:sp>
        <p:sp>
          <p:nvSpPr>
            <p:cNvPr id="486" name="Shape 486"/>
            <p:cNvSpPr txBox="1"/>
            <p:nvPr/>
          </p:nvSpPr>
          <p:spPr>
            <a:xfrm>
              <a:off x="4917971" y="4987296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sp>
          <p:nvSpPr>
            <p:cNvPr id="487" name="Shape 487"/>
            <p:cNvSpPr txBox="1"/>
            <p:nvPr/>
          </p:nvSpPr>
          <p:spPr>
            <a:xfrm>
              <a:off x="4910225" y="5696689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pic>
          <p:nvPicPr>
            <p:cNvPr id="488" name="Shape 488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6668385" y="677258"/>
              <a:ext cx="334688" cy="3346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9" name="Shape 489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5494537" y="677258"/>
              <a:ext cx="334688" cy="3346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0" name="Shape 490"/>
          <p:cNvSpPr/>
          <p:nvPr/>
        </p:nvSpPr>
        <p:spPr>
          <a:xfrm>
            <a:off x="4212844" y="241187"/>
            <a:ext cx="3520799" cy="6234545"/>
          </a:xfrm>
          <a:prstGeom prst="rect">
            <a:avLst/>
          </a:prstGeom>
          <a:solidFill>
            <a:schemeClr val="dk1">
              <a:alpha val="69803"/>
            </a:schemeClr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Shape 491"/>
          <p:cNvSpPr/>
          <p:nvPr/>
        </p:nvSpPr>
        <p:spPr>
          <a:xfrm>
            <a:off x="5698573" y="1953656"/>
            <a:ext cx="1869988" cy="28125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Shape 492"/>
          <p:cNvSpPr txBox="1"/>
          <p:nvPr/>
        </p:nvSpPr>
        <p:spPr>
          <a:xfrm>
            <a:off x="5845392" y="1946257"/>
            <a:ext cx="1640192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초기화 : 23:59:59</a:t>
            </a:r>
          </a:p>
        </p:txBody>
      </p:sp>
      <p:sp>
        <p:nvSpPr>
          <p:cNvPr id="493" name="Shape 493"/>
          <p:cNvSpPr/>
          <p:nvPr/>
        </p:nvSpPr>
        <p:spPr>
          <a:xfrm>
            <a:off x="4416185" y="2326838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Shape 494"/>
          <p:cNvSpPr/>
          <p:nvPr/>
        </p:nvSpPr>
        <p:spPr>
          <a:xfrm>
            <a:off x="4416185" y="3194814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Shape 495"/>
          <p:cNvSpPr/>
          <p:nvPr/>
        </p:nvSpPr>
        <p:spPr>
          <a:xfrm>
            <a:off x="4498091" y="238152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Shape 496"/>
          <p:cNvSpPr/>
          <p:nvPr/>
        </p:nvSpPr>
        <p:spPr>
          <a:xfrm>
            <a:off x="4498091" y="3254181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7" name="Shape 497"/>
          <p:cNvGrpSpPr/>
          <p:nvPr/>
        </p:nvGrpSpPr>
        <p:grpSpPr>
          <a:xfrm>
            <a:off x="5242466" y="2342651"/>
            <a:ext cx="2315132" cy="723102"/>
            <a:chOff x="5343330" y="2342651"/>
            <a:chExt cx="2315132" cy="723102"/>
          </a:xfrm>
        </p:grpSpPr>
        <p:sp>
          <p:nvSpPr>
            <p:cNvPr id="498" name="Shape 498"/>
            <p:cNvSpPr txBox="1"/>
            <p:nvPr/>
          </p:nvSpPr>
          <p:spPr>
            <a:xfrm>
              <a:off x="5343330" y="2578388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499" name="Shape 499"/>
            <p:cNvSpPr/>
            <p:nvPr/>
          </p:nvSpPr>
          <p:spPr>
            <a:xfrm>
              <a:off x="5396260" y="2836433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Shape 500"/>
            <p:cNvSpPr txBox="1"/>
            <p:nvPr/>
          </p:nvSpPr>
          <p:spPr>
            <a:xfrm>
              <a:off x="6800853" y="2804144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grpSp>
          <p:nvGrpSpPr>
            <p:cNvPr id="501" name="Shape 501"/>
            <p:cNvGrpSpPr/>
            <p:nvPr/>
          </p:nvGrpSpPr>
          <p:grpSpPr>
            <a:xfrm>
              <a:off x="5541916" y="2774368"/>
              <a:ext cx="952762" cy="290101"/>
              <a:chOff x="5396260" y="2774368"/>
              <a:chExt cx="952762" cy="290101"/>
            </a:xfrm>
          </p:grpSpPr>
          <p:pic>
            <p:nvPicPr>
              <p:cNvPr id="502" name="Shape 50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5396260" y="2774368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03" name="Shape 503"/>
              <p:cNvSpPr txBox="1"/>
              <p:nvPr/>
            </p:nvSpPr>
            <p:spPr>
              <a:xfrm>
                <a:off x="5576223" y="2802860"/>
                <a:ext cx="676787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cxnSp>
            <p:nvCxnSpPr>
              <p:cNvPr id="504" name="Shape 504"/>
              <p:cNvCxnSpPr>
                <a:stCxn id="503" idx="1"/>
              </p:cNvCxnSpPr>
              <p:nvPr/>
            </p:nvCxnSpPr>
            <p:spPr>
              <a:xfrm>
                <a:off x="5576223" y="2933665"/>
                <a:ext cx="772800" cy="51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505" name="Shape 50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600189" y="2766655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6" name="Shape 506"/>
            <p:cNvSpPr/>
            <p:nvPr/>
          </p:nvSpPr>
          <p:spPr>
            <a:xfrm>
              <a:off x="5509828" y="235931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0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Shape 507"/>
            <p:cNvSpPr txBox="1"/>
            <p:nvPr/>
          </p:nvSpPr>
          <p:spPr>
            <a:xfrm>
              <a:off x="6036289" y="2342651"/>
              <a:ext cx="105028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80% 초 대박 할인!</a:t>
              </a:r>
            </a:p>
          </p:txBody>
        </p:sp>
      </p:grpSp>
      <p:pic>
        <p:nvPicPr>
          <p:cNvPr id="508" name="Shape 508"/>
          <p:cNvPicPr preferRelativeResize="0"/>
          <p:nvPr/>
        </p:nvPicPr>
        <p:blipFill rotWithShape="1">
          <a:blip r:embed="rId11">
            <a:alphaModFix/>
          </a:blip>
          <a:srcRect b="87620" l="20223" r="77122" t="6753"/>
          <a:stretch/>
        </p:blipFill>
        <p:spPr>
          <a:xfrm>
            <a:off x="4504457" y="2380325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Shape 509"/>
          <p:cNvSpPr txBox="1"/>
          <p:nvPr/>
        </p:nvSpPr>
        <p:spPr>
          <a:xfrm>
            <a:off x="4817107" y="2816872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510" name="Shape 510"/>
          <p:cNvPicPr preferRelativeResize="0"/>
          <p:nvPr/>
        </p:nvPicPr>
        <p:blipFill rotWithShape="1">
          <a:blip r:embed="rId11">
            <a:alphaModFix/>
          </a:blip>
          <a:srcRect b="81488" l="8277" r="89068" t="12886"/>
          <a:stretch/>
        </p:blipFill>
        <p:spPr>
          <a:xfrm>
            <a:off x="4504457" y="3255621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Shape 511"/>
          <p:cNvSpPr txBox="1"/>
          <p:nvPr/>
        </p:nvSpPr>
        <p:spPr>
          <a:xfrm>
            <a:off x="4809360" y="3732125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grpSp>
        <p:nvGrpSpPr>
          <p:cNvPr id="512" name="Shape 512"/>
          <p:cNvGrpSpPr/>
          <p:nvPr/>
        </p:nvGrpSpPr>
        <p:grpSpPr>
          <a:xfrm>
            <a:off x="5257255" y="3247191"/>
            <a:ext cx="2315132" cy="724601"/>
            <a:chOff x="5358119" y="3247191"/>
            <a:chExt cx="2315132" cy="724601"/>
          </a:xfrm>
        </p:grpSpPr>
        <p:sp>
          <p:nvSpPr>
            <p:cNvPr id="513" name="Shape 513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514" name="Shape 514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Shape 515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516" name="Shape 516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517" name="Shape 517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518" name="Shape 518"/>
              <p:cNvCxnSpPr>
                <a:stCxn id="517" idx="1"/>
                <a:endCxn id="519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sp>
          <p:nvSpPr>
            <p:cNvPr id="520" name="Shape 520"/>
            <p:cNvSpPr/>
            <p:nvPr/>
          </p:nvSpPr>
          <p:spPr>
            <a:xfrm>
              <a:off x="5524617" y="326535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FF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Shape 521"/>
            <p:cNvSpPr txBox="1"/>
            <p:nvPr/>
          </p:nvSpPr>
          <p:spPr>
            <a:xfrm>
              <a:off x="6077651" y="3247191"/>
              <a:ext cx="91082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50% 특별 할인!</a:t>
              </a:r>
            </a:p>
          </p:txBody>
        </p:sp>
        <p:pic>
          <p:nvPicPr>
            <p:cNvPr id="522" name="Shape 522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9" name="Shape 519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523" name="Shape 523"/>
          <p:cNvCxnSpPr/>
          <p:nvPr/>
        </p:nvCxnSpPr>
        <p:spPr>
          <a:xfrm>
            <a:off x="4232978" y="1732860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524" name="Shape 524"/>
          <p:cNvCxnSpPr/>
          <p:nvPr/>
        </p:nvCxnSpPr>
        <p:spPr>
          <a:xfrm>
            <a:off x="4232978" y="4078896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25" name="Shape 525"/>
          <p:cNvSpPr/>
          <p:nvPr/>
        </p:nvSpPr>
        <p:spPr>
          <a:xfrm>
            <a:off x="4231155" y="1747827"/>
            <a:ext cx="3522620" cy="2313048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6" name="Shape 526"/>
          <p:cNvPicPr preferRelativeResize="0"/>
          <p:nvPr/>
        </p:nvPicPr>
        <p:blipFill rotWithShape="1">
          <a:blip r:embed="rId11">
            <a:alphaModFix/>
          </a:blip>
          <a:srcRect b="87620" l="20223" r="77122" t="6753"/>
          <a:stretch/>
        </p:blipFill>
        <p:spPr>
          <a:xfrm>
            <a:off x="4344462" y="2098176"/>
            <a:ext cx="685393" cy="6787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7" name="Shape 527"/>
          <p:cNvCxnSpPr/>
          <p:nvPr/>
        </p:nvCxnSpPr>
        <p:spPr>
          <a:xfrm>
            <a:off x="4404948" y="2051997"/>
            <a:ext cx="3202714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28" name="Shape 528"/>
          <p:cNvSpPr txBox="1"/>
          <p:nvPr/>
        </p:nvSpPr>
        <p:spPr>
          <a:xfrm>
            <a:off x="4464660" y="1770466"/>
            <a:ext cx="2941528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529" name="Shape 529"/>
          <p:cNvSpPr/>
          <p:nvPr/>
        </p:nvSpPr>
        <p:spPr>
          <a:xfrm>
            <a:off x="6876457" y="1757381"/>
            <a:ext cx="502060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530" name="Shape 530"/>
          <p:cNvSpPr txBox="1"/>
          <p:nvPr/>
        </p:nvSpPr>
        <p:spPr>
          <a:xfrm>
            <a:off x="5052528" y="2075061"/>
            <a:ext cx="2685338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아이템에 대한 설명을 표시해준다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 설명은 최대 4줄까지 표현 가능하도록 영역을 설정 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4줄 이하 일 경우 중앙 정렬을 해준다.</a:t>
            </a:r>
          </a:p>
        </p:txBody>
      </p:sp>
      <p:cxnSp>
        <p:nvCxnSpPr>
          <p:cNvPr id="531" name="Shape 531"/>
          <p:cNvCxnSpPr/>
          <p:nvPr/>
        </p:nvCxnSpPr>
        <p:spPr>
          <a:xfrm>
            <a:off x="4395032" y="2874391"/>
            <a:ext cx="3202714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32" name="Shape 532"/>
          <p:cNvSpPr txBox="1"/>
          <p:nvPr/>
        </p:nvSpPr>
        <p:spPr>
          <a:xfrm>
            <a:off x="4612119" y="2944501"/>
            <a:ext cx="2760692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영주님, 이 물건을 구입하시겠습니까?</a:t>
            </a:r>
          </a:p>
        </p:txBody>
      </p:sp>
      <p:sp>
        <p:nvSpPr>
          <p:cNvPr id="533" name="Shape 533"/>
          <p:cNvSpPr/>
          <p:nvPr/>
        </p:nvSpPr>
        <p:spPr>
          <a:xfrm>
            <a:off x="4817107" y="3342371"/>
            <a:ext cx="2243852" cy="427237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4" name="Shape 5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47669" y="3372612"/>
            <a:ext cx="304783" cy="302233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Shape 535"/>
          <p:cNvSpPr txBox="1"/>
          <p:nvPr/>
        </p:nvSpPr>
        <p:spPr>
          <a:xfrm>
            <a:off x="5716471" y="3420792"/>
            <a:ext cx="763350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cxnSp>
        <p:nvCxnSpPr>
          <p:cNvPr id="536" name="Shape 536"/>
          <p:cNvCxnSpPr>
            <a:stCxn id="389" idx="1"/>
            <a:endCxn id="528" idx="3"/>
          </p:cNvCxnSpPr>
          <p:nvPr/>
        </p:nvCxnSpPr>
        <p:spPr>
          <a:xfrm flipH="1">
            <a:off x="7406071" y="1304709"/>
            <a:ext cx="860400" cy="596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537" name="Shape 537"/>
          <p:cNvCxnSpPr>
            <a:stCxn id="390" idx="1"/>
            <a:endCxn id="533" idx="3"/>
          </p:cNvCxnSpPr>
          <p:nvPr/>
        </p:nvCxnSpPr>
        <p:spPr>
          <a:xfrm rot="10800000">
            <a:off x="7060818" y="3556079"/>
            <a:ext cx="1299900" cy="64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538" name="Shape 538"/>
          <p:cNvCxnSpPr>
            <a:stCxn id="392" idx="1"/>
          </p:cNvCxnSpPr>
          <p:nvPr/>
        </p:nvCxnSpPr>
        <p:spPr>
          <a:xfrm rot="10800000">
            <a:off x="7297818" y="4739344"/>
            <a:ext cx="1062900" cy="14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539" name="Shape 539"/>
          <p:cNvCxnSpPr>
            <a:stCxn id="393" idx="3"/>
            <a:endCxn id="534" idx="1"/>
          </p:cNvCxnSpPr>
          <p:nvPr/>
        </p:nvCxnSpPr>
        <p:spPr>
          <a:xfrm>
            <a:off x="3750473" y="3349289"/>
            <a:ext cx="1697100" cy="174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/>
          <p:nvPr/>
        </p:nvSpPr>
        <p:spPr>
          <a:xfrm>
            <a:off x="215538" y="142595"/>
            <a:ext cx="27991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구성 – 구매 팝업</a:t>
            </a:r>
          </a:p>
        </p:txBody>
      </p:sp>
      <p:cxnSp>
        <p:nvCxnSpPr>
          <p:cNvPr id="546" name="Shape 546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47" name="Shape 547"/>
          <p:cNvSpPr txBox="1"/>
          <p:nvPr/>
        </p:nvSpPr>
        <p:spPr>
          <a:xfrm>
            <a:off x="613295" y="3149234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구매 성공 시 구매한 아이템이름을 표기한 팝업을 출력한다.</a:t>
            </a:r>
          </a:p>
        </p:txBody>
      </p:sp>
      <p:sp>
        <p:nvSpPr>
          <p:cNvPr id="548" name="Shape 548"/>
          <p:cNvSpPr txBox="1"/>
          <p:nvPr/>
        </p:nvSpPr>
        <p:spPr>
          <a:xfrm>
            <a:off x="8209871" y="2933666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모든 화면 영역을 터치하면 닫힌다.</a:t>
            </a:r>
          </a:p>
        </p:txBody>
      </p:sp>
      <p:cxnSp>
        <p:nvCxnSpPr>
          <p:cNvPr id="549" name="Shape 549"/>
          <p:cNvCxnSpPr>
            <a:stCxn id="548" idx="1"/>
          </p:cNvCxnSpPr>
          <p:nvPr/>
        </p:nvCxnSpPr>
        <p:spPr>
          <a:xfrm rot="10800000">
            <a:off x="7862771" y="2874076"/>
            <a:ext cx="347100" cy="182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grpSp>
        <p:nvGrpSpPr>
          <p:cNvPr id="550" name="Shape 550"/>
          <p:cNvGrpSpPr/>
          <p:nvPr/>
        </p:nvGrpSpPr>
        <p:grpSpPr>
          <a:xfrm>
            <a:off x="4330160" y="303160"/>
            <a:ext cx="3560940" cy="6223989"/>
            <a:chOff x="4330160" y="303160"/>
            <a:chExt cx="3560940" cy="6223989"/>
          </a:xfrm>
        </p:grpSpPr>
        <p:grpSp>
          <p:nvGrpSpPr>
            <p:cNvPr id="551" name="Shape 551"/>
            <p:cNvGrpSpPr/>
            <p:nvPr/>
          </p:nvGrpSpPr>
          <p:grpSpPr>
            <a:xfrm>
              <a:off x="4330160" y="303160"/>
              <a:ext cx="3560940" cy="5688815"/>
              <a:chOff x="4876532" y="1104450"/>
              <a:chExt cx="3205474" cy="5688815"/>
            </a:xfrm>
          </p:grpSpPr>
          <p:pic>
            <p:nvPicPr>
              <p:cNvPr id="552" name="Shape 55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4876532" y="1104450"/>
                <a:ext cx="3189069" cy="568881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53" name="Shape 553"/>
              <p:cNvSpPr/>
              <p:nvPr/>
            </p:nvSpPr>
            <p:spPr>
              <a:xfrm>
                <a:off x="5275376" y="1132295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554" name="Shape 55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7339714" y="1169836"/>
                <a:ext cx="279204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5" name="Shape 555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5293135" y="1181962"/>
                <a:ext cx="278180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6" name="Shape 556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6645645" y="1179166"/>
                <a:ext cx="279204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7" name="Shape 557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981107" y="1169836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58" name="Shape 558"/>
              <p:cNvSpPr/>
              <p:nvPr/>
            </p:nvSpPr>
            <p:spPr>
              <a:xfrm>
                <a:off x="5514378" y="1171554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559" name="Shape 559"/>
              <p:cNvSpPr/>
              <p:nvPr/>
            </p:nvSpPr>
            <p:spPr>
              <a:xfrm>
                <a:off x="6170628" y="1165332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560" name="Shape 560"/>
              <p:cNvSpPr/>
              <p:nvPr/>
            </p:nvSpPr>
            <p:spPr>
              <a:xfrm>
                <a:off x="6873536" y="1177770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561" name="Shape 561"/>
              <p:cNvSpPr/>
              <p:nvPr/>
            </p:nvSpPr>
            <p:spPr>
              <a:xfrm>
                <a:off x="7567122" y="1162219"/>
                <a:ext cx="514884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</p:grpSp>
        <p:sp>
          <p:nvSpPr>
            <p:cNvPr id="562" name="Shape 562"/>
            <p:cNvSpPr/>
            <p:nvPr/>
          </p:nvSpPr>
          <p:spPr>
            <a:xfrm>
              <a:off x="4336028" y="622887"/>
              <a:ext cx="3520799" cy="5904263"/>
            </a:xfrm>
            <a:prstGeom prst="rect">
              <a:avLst/>
            </a:prstGeom>
            <a:solidFill>
              <a:srgbClr val="7F7F7F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Shape 563"/>
            <p:cNvSpPr/>
            <p:nvPr/>
          </p:nvSpPr>
          <p:spPr>
            <a:xfrm>
              <a:off x="4383755" y="1008484"/>
              <a:ext cx="3423929" cy="4991418"/>
            </a:xfrm>
            <a:prstGeom prst="roundRect">
              <a:avLst>
                <a:gd fmla="val 75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Shape 564"/>
            <p:cNvSpPr/>
            <p:nvPr/>
          </p:nvSpPr>
          <p:spPr>
            <a:xfrm>
              <a:off x="4343575" y="6022939"/>
              <a:ext cx="3520799" cy="50421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Shape 565"/>
            <p:cNvSpPr/>
            <p:nvPr/>
          </p:nvSpPr>
          <p:spPr>
            <a:xfrm>
              <a:off x="4383769" y="6080387"/>
              <a:ext cx="415800" cy="415800"/>
            </a:xfrm>
            <a:prstGeom prst="rect">
              <a:avLst/>
            </a:prstGeom>
            <a:gradFill>
              <a:gsLst>
                <a:gs pos="0">
                  <a:srgbClr val="D1D1D1"/>
                </a:gs>
                <a:gs pos="50000">
                  <a:srgbClr val="C7C7C7"/>
                </a:gs>
                <a:gs pos="100000">
                  <a:srgbClr val="C0C0C0"/>
                </a:gs>
              </a:gsLst>
              <a:lin ang="5400000" scaled="0"/>
            </a:gradFill>
            <a:ln cap="flat" cmpd="sng" w="9525">
              <a:solidFill>
                <a:schemeClr val="accent3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←</a:t>
              </a:r>
            </a:p>
          </p:txBody>
        </p:sp>
        <p:sp>
          <p:nvSpPr>
            <p:cNvPr id="566" name="Shape 566"/>
            <p:cNvSpPr/>
            <p:nvPr/>
          </p:nvSpPr>
          <p:spPr>
            <a:xfrm>
              <a:off x="4383755" y="667910"/>
              <a:ext cx="1138046" cy="340575"/>
            </a:xfrm>
            <a:prstGeom prst="roundRect">
              <a:avLst>
                <a:gd fmla="val 4573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시장</a:t>
              </a:r>
            </a:p>
          </p:txBody>
        </p:sp>
        <p:sp>
          <p:nvSpPr>
            <p:cNvPr id="567" name="Shape 567"/>
            <p:cNvSpPr/>
            <p:nvPr/>
          </p:nvSpPr>
          <p:spPr>
            <a:xfrm>
              <a:off x="5526069" y="667910"/>
              <a:ext cx="1138046" cy="340575"/>
            </a:xfrm>
            <a:prstGeom prst="roundRect">
              <a:avLst>
                <a:gd fmla="val 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한정판매</a:t>
              </a:r>
            </a:p>
          </p:txBody>
        </p:sp>
        <p:sp>
          <p:nvSpPr>
            <p:cNvPr id="568" name="Shape 568"/>
            <p:cNvSpPr/>
            <p:nvPr/>
          </p:nvSpPr>
          <p:spPr>
            <a:xfrm>
              <a:off x="6671675" y="667910"/>
              <a:ext cx="1138046" cy="340575"/>
            </a:xfrm>
            <a:prstGeom prst="roundRect">
              <a:avLst>
                <a:gd fmla="val 0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이벤트</a:t>
              </a:r>
            </a:p>
          </p:txBody>
        </p:sp>
        <p:sp>
          <p:nvSpPr>
            <p:cNvPr id="569" name="Shape 569"/>
            <p:cNvSpPr/>
            <p:nvPr/>
          </p:nvSpPr>
          <p:spPr>
            <a:xfrm>
              <a:off x="4439726" y="1065932"/>
              <a:ext cx="3310732" cy="1585157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Shape 570"/>
            <p:cNvSpPr/>
            <p:nvPr/>
          </p:nvSpPr>
          <p:spPr>
            <a:xfrm>
              <a:off x="4448607" y="2657548"/>
              <a:ext cx="3310732" cy="3268214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http://appdata.hungryapp.co.kr/data_file/data_img/201504/22/W142969836074198241.jpg" id="571" name="Shape 571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4446571" y="1088500"/>
              <a:ext cx="1352866" cy="15464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2" name="Shape 572"/>
            <p:cNvSpPr/>
            <p:nvPr/>
          </p:nvSpPr>
          <p:spPr>
            <a:xfrm>
              <a:off x="5799437" y="1132474"/>
              <a:ext cx="1869988" cy="1178214"/>
            </a:xfrm>
            <a:prstGeom prst="wedgeRectCallout">
              <a:avLst>
                <a:gd fmla="val -66436" name="adj1"/>
                <a:gd fmla="val -25277" name="adj2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Shape 573"/>
            <p:cNvSpPr txBox="1"/>
            <p:nvPr/>
          </p:nvSpPr>
          <p:spPr>
            <a:xfrm>
              <a:off x="5790764" y="1148241"/>
              <a:ext cx="195117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최고 할인 상품을 찾아보세요~</a:t>
              </a:r>
            </a:p>
          </p:txBody>
        </p:sp>
        <p:sp>
          <p:nvSpPr>
            <p:cNvPr id="574" name="Shape 574"/>
            <p:cNvSpPr/>
            <p:nvPr/>
          </p:nvSpPr>
          <p:spPr>
            <a:xfrm>
              <a:off x="5881414" y="1451529"/>
              <a:ext cx="568679" cy="525212"/>
            </a:xfrm>
            <a:prstGeom prst="rect">
              <a:avLst/>
            </a:prstGeom>
            <a:solidFill>
              <a:schemeClr val="accent4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Shape 575"/>
            <p:cNvSpPr/>
            <p:nvPr/>
          </p:nvSpPr>
          <p:spPr>
            <a:xfrm>
              <a:off x="5881414" y="2012400"/>
              <a:ext cx="1631494" cy="219048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76" name="Shape 576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5914280" y="1973899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7" name="Shape 577"/>
            <p:cNvSpPr txBox="1"/>
            <p:nvPr/>
          </p:nvSpPr>
          <p:spPr>
            <a:xfrm>
              <a:off x="6397426" y="1655069"/>
              <a:ext cx="127199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578" name="Shape 578"/>
            <p:cNvSpPr txBox="1"/>
            <p:nvPr/>
          </p:nvSpPr>
          <p:spPr>
            <a:xfrm>
              <a:off x="6067892" y="1766898"/>
              <a:ext cx="42992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sp>
          <p:nvSpPr>
            <p:cNvPr id="579" name="Shape 579"/>
            <p:cNvSpPr txBox="1"/>
            <p:nvPr/>
          </p:nvSpPr>
          <p:spPr>
            <a:xfrm>
              <a:off x="6094242" y="2002391"/>
              <a:ext cx="676787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sp>
          <p:nvSpPr>
            <p:cNvPr id="580" name="Shape 580"/>
            <p:cNvSpPr txBox="1"/>
            <p:nvPr/>
          </p:nvSpPr>
          <p:spPr>
            <a:xfrm>
              <a:off x="6867007" y="2007535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cxnSp>
          <p:nvCxnSpPr>
            <p:cNvPr id="581" name="Shape 581"/>
            <p:cNvCxnSpPr>
              <a:endCxn id="580" idx="1"/>
            </p:cNvCxnSpPr>
            <p:nvPr/>
          </p:nvCxnSpPr>
          <p:spPr>
            <a:xfrm>
              <a:off x="6221707" y="2130240"/>
              <a:ext cx="645300" cy="8100"/>
            </a:xfrm>
            <a:prstGeom prst="straightConnector1">
              <a:avLst/>
            </a:prstGeom>
            <a:noFill/>
            <a:ln cap="flat" cmpd="sng" w="12700">
              <a:solidFill>
                <a:srgbClr val="FF0000"/>
              </a:solidFill>
              <a:prstDash val="solid"/>
              <a:miter/>
              <a:headEnd len="med" w="med" type="none"/>
              <a:tailEnd len="lg" w="lg" type="triangle"/>
            </a:ln>
          </p:spPr>
        </p:cxnSp>
        <p:sp>
          <p:nvSpPr>
            <p:cNvPr id="582" name="Shape 582"/>
            <p:cNvSpPr/>
            <p:nvPr/>
          </p:nvSpPr>
          <p:spPr>
            <a:xfrm>
              <a:off x="6488203" y="1474199"/>
              <a:ext cx="1142941" cy="207623"/>
            </a:xfrm>
            <a:prstGeom prst="ribbon2">
              <a:avLst>
                <a:gd fmla="val 16667" name="adj1"/>
                <a:gd fmla="val 70972" name="adj2"/>
              </a:avLst>
            </a:prstGeom>
            <a:solidFill>
              <a:srgbClr val="FF0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Shape 583"/>
            <p:cNvSpPr txBox="1"/>
            <p:nvPr/>
          </p:nvSpPr>
          <p:spPr>
            <a:xfrm>
              <a:off x="6606114" y="1455015"/>
              <a:ext cx="697627" cy="2000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초 대박 할인</a:t>
              </a:r>
            </a:p>
          </p:txBody>
        </p:sp>
        <p:sp>
          <p:nvSpPr>
            <p:cNvPr id="584" name="Shape 584"/>
            <p:cNvSpPr/>
            <p:nvPr/>
          </p:nvSpPr>
          <p:spPr>
            <a:xfrm>
              <a:off x="5799437" y="2335355"/>
              <a:ext cx="1869988" cy="281254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Shape 585"/>
            <p:cNvSpPr txBox="1"/>
            <p:nvPr/>
          </p:nvSpPr>
          <p:spPr>
            <a:xfrm>
              <a:off x="5946255" y="2327956"/>
              <a:ext cx="1640192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시장 초기화 : 23:59:59</a:t>
              </a:r>
            </a:p>
          </p:txBody>
        </p:sp>
        <p:sp>
          <p:nvSpPr>
            <p:cNvPr id="586" name="Shape 586"/>
            <p:cNvSpPr/>
            <p:nvPr/>
          </p:nvSpPr>
          <p:spPr>
            <a:xfrm>
              <a:off x="6671675" y="6071564"/>
              <a:ext cx="1136010" cy="415800"/>
            </a:xfrm>
            <a:prstGeom prst="rect">
              <a:avLst/>
            </a:prstGeom>
            <a:solidFill>
              <a:schemeClr val="accent6"/>
            </a:solidFill>
            <a:ln cap="flat" cmpd="sng" w="9525">
              <a:solidFill>
                <a:schemeClr val="accent3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Shape 587"/>
            <p:cNvSpPr txBox="1"/>
            <p:nvPr/>
          </p:nvSpPr>
          <p:spPr>
            <a:xfrm>
              <a:off x="6749875" y="6063910"/>
              <a:ext cx="1080744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다른 상품보기</a:t>
              </a:r>
            </a:p>
          </p:txBody>
        </p:sp>
        <p:sp>
          <p:nvSpPr>
            <p:cNvPr id="588" name="Shape 588"/>
            <p:cNvSpPr/>
            <p:nvPr/>
          </p:nvSpPr>
          <p:spPr>
            <a:xfrm>
              <a:off x="6971460" y="6319692"/>
              <a:ext cx="687003" cy="128238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Free</a:t>
              </a:r>
            </a:p>
          </p:txBody>
        </p:sp>
        <p:pic>
          <p:nvPicPr>
            <p:cNvPr id="589" name="Shape 589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6841425" y="6254035"/>
              <a:ext cx="212877" cy="21109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0" name="Shape 590"/>
            <p:cNvSpPr/>
            <p:nvPr/>
          </p:nvSpPr>
          <p:spPr>
            <a:xfrm>
              <a:off x="4517050" y="2708536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Shape 591"/>
            <p:cNvSpPr/>
            <p:nvPr/>
          </p:nvSpPr>
          <p:spPr>
            <a:xfrm>
              <a:off x="4517050" y="3576512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Shape 592"/>
            <p:cNvSpPr/>
            <p:nvPr/>
          </p:nvSpPr>
          <p:spPr>
            <a:xfrm>
              <a:off x="4519476" y="4436278"/>
              <a:ext cx="3173847" cy="802318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Shape 593"/>
            <p:cNvSpPr/>
            <p:nvPr/>
          </p:nvSpPr>
          <p:spPr>
            <a:xfrm>
              <a:off x="4517050" y="5311632"/>
              <a:ext cx="3173847" cy="614131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Shape 594"/>
            <p:cNvSpPr/>
            <p:nvPr/>
          </p:nvSpPr>
          <p:spPr>
            <a:xfrm>
              <a:off x="4598955" y="2763225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Shape 595"/>
            <p:cNvSpPr/>
            <p:nvPr/>
          </p:nvSpPr>
          <p:spPr>
            <a:xfrm>
              <a:off x="4598955" y="3635880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Shape 596"/>
            <p:cNvSpPr/>
            <p:nvPr/>
          </p:nvSpPr>
          <p:spPr>
            <a:xfrm>
              <a:off x="4598955" y="4501955"/>
              <a:ext cx="701328" cy="677263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Shape 597"/>
            <p:cNvSpPr/>
            <p:nvPr/>
          </p:nvSpPr>
          <p:spPr>
            <a:xfrm>
              <a:off x="4598955" y="5374205"/>
              <a:ext cx="701328" cy="55155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98" name="Shape 598"/>
            <p:cNvGrpSpPr/>
            <p:nvPr/>
          </p:nvGrpSpPr>
          <p:grpSpPr>
            <a:xfrm>
              <a:off x="5343330" y="2724350"/>
              <a:ext cx="2315132" cy="723102"/>
              <a:chOff x="5343330" y="2342651"/>
              <a:chExt cx="2315132" cy="723102"/>
            </a:xfrm>
          </p:grpSpPr>
          <p:sp>
            <p:nvSpPr>
              <p:cNvPr id="599" name="Shape 599"/>
              <p:cNvSpPr txBox="1"/>
              <p:nvPr/>
            </p:nvSpPr>
            <p:spPr>
              <a:xfrm>
                <a:off x="5343330" y="2578388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600" name="Shape 600"/>
              <p:cNvSpPr/>
              <p:nvPr/>
            </p:nvSpPr>
            <p:spPr>
              <a:xfrm>
                <a:off x="5396260" y="2836433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Shape 601"/>
              <p:cNvSpPr txBox="1"/>
              <p:nvPr/>
            </p:nvSpPr>
            <p:spPr>
              <a:xfrm>
                <a:off x="6800853" y="2804144"/>
                <a:ext cx="71205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grpSp>
            <p:nvGrpSpPr>
              <p:cNvPr id="602" name="Shape 602"/>
              <p:cNvGrpSpPr/>
              <p:nvPr/>
            </p:nvGrpSpPr>
            <p:grpSpPr>
              <a:xfrm>
                <a:off x="5541916" y="2774368"/>
                <a:ext cx="952762" cy="290101"/>
                <a:chOff x="5396260" y="2774368"/>
                <a:chExt cx="952762" cy="290101"/>
              </a:xfrm>
            </p:grpSpPr>
            <p:pic>
              <p:nvPicPr>
                <p:cNvPr id="603" name="Shape 603"/>
                <p:cNvPicPr preferRelativeResize="0"/>
                <p:nvPr/>
              </p:nvPicPr>
              <p:blipFill rotWithShape="1">
                <a:blip r:embed="rId9">
                  <a:alphaModFix/>
                </a:blip>
                <a:srcRect b="0" l="0" r="0" t="0"/>
                <a:stretch/>
              </p:blipFill>
              <p:spPr>
                <a:xfrm>
                  <a:off x="5396260" y="2774368"/>
                  <a:ext cx="251473" cy="24936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604" name="Shape 604"/>
                <p:cNvSpPr txBox="1"/>
                <p:nvPr/>
              </p:nvSpPr>
              <p:spPr>
                <a:xfrm>
                  <a:off x="5576223" y="2802860"/>
                  <a:ext cx="676787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999,999</a:t>
                  </a:r>
                </a:p>
              </p:txBody>
            </p:sp>
            <p:cxnSp>
              <p:nvCxnSpPr>
                <p:cNvPr id="605" name="Shape 605"/>
                <p:cNvCxnSpPr>
                  <a:stCxn id="604" idx="1"/>
                </p:cNvCxnSpPr>
                <p:nvPr/>
              </p:nvCxnSpPr>
              <p:spPr>
                <a:xfrm>
                  <a:off x="5576223" y="2933665"/>
                  <a:ext cx="772800" cy="51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pic>
            <p:nvPicPr>
              <p:cNvPr id="606" name="Shape 606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6600189" y="2766655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07" name="Shape 607"/>
              <p:cNvSpPr/>
              <p:nvPr/>
            </p:nvSpPr>
            <p:spPr>
              <a:xfrm>
                <a:off x="5509828" y="235931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00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Shape 608"/>
              <p:cNvSpPr txBox="1"/>
              <p:nvPr/>
            </p:nvSpPr>
            <p:spPr>
              <a:xfrm>
                <a:off x="6036289" y="2342651"/>
                <a:ext cx="805029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rgbClr val="FFFF00"/>
                    </a:solidFill>
                    <a:latin typeface="Arial"/>
                    <a:ea typeface="Arial"/>
                    <a:cs typeface="Arial"/>
                    <a:sym typeface="Arial"/>
                  </a:rPr>
                  <a:t>초 대박 할인!</a:t>
                </a:r>
              </a:p>
            </p:txBody>
          </p:sp>
        </p:grpSp>
        <p:pic>
          <p:nvPicPr>
            <p:cNvPr id="609" name="Shape 609"/>
            <p:cNvPicPr preferRelativeResize="0"/>
            <p:nvPr/>
          </p:nvPicPr>
          <p:blipFill rotWithShape="1">
            <a:blip r:embed="rId11">
              <a:alphaModFix/>
            </a:blip>
            <a:srcRect b="87620" l="20223" r="77122" t="6753"/>
            <a:stretch/>
          </p:blipFill>
          <p:spPr>
            <a:xfrm>
              <a:off x="4605321" y="2762025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0" name="Shape 610"/>
            <p:cNvSpPr txBox="1"/>
            <p:nvPr/>
          </p:nvSpPr>
          <p:spPr>
            <a:xfrm>
              <a:off x="4917971" y="3198571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pic>
          <p:nvPicPr>
            <p:cNvPr id="611" name="Shape 611"/>
            <p:cNvPicPr preferRelativeResize="0"/>
            <p:nvPr/>
          </p:nvPicPr>
          <p:blipFill rotWithShape="1">
            <a:blip r:embed="rId11">
              <a:alphaModFix/>
            </a:blip>
            <a:srcRect b="81488" l="8277" r="89068" t="12886"/>
            <a:stretch/>
          </p:blipFill>
          <p:spPr>
            <a:xfrm>
              <a:off x="4605321" y="3637319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2" name="Shape 612"/>
            <p:cNvSpPr txBox="1"/>
            <p:nvPr/>
          </p:nvSpPr>
          <p:spPr>
            <a:xfrm>
              <a:off x="4910225" y="4113823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grpSp>
          <p:nvGrpSpPr>
            <p:cNvPr id="613" name="Shape 613"/>
            <p:cNvGrpSpPr/>
            <p:nvPr/>
          </p:nvGrpSpPr>
          <p:grpSpPr>
            <a:xfrm>
              <a:off x="5358119" y="3628890"/>
              <a:ext cx="2315132" cy="724601"/>
              <a:chOff x="5358119" y="3247191"/>
              <a:chExt cx="2315132" cy="724601"/>
            </a:xfrm>
          </p:grpSpPr>
          <p:sp>
            <p:nvSpPr>
              <p:cNvPr id="614" name="Shape 614"/>
              <p:cNvSpPr txBox="1"/>
              <p:nvPr/>
            </p:nvSpPr>
            <p:spPr>
              <a:xfrm>
                <a:off x="5358119" y="3484426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615" name="Shape 615"/>
              <p:cNvSpPr/>
              <p:nvPr/>
            </p:nvSpPr>
            <p:spPr>
              <a:xfrm>
                <a:off x="5411050" y="3742471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Shape 616"/>
              <p:cNvSpPr txBox="1"/>
              <p:nvPr/>
            </p:nvSpPr>
            <p:spPr>
              <a:xfrm>
                <a:off x="6750907" y="3710183"/>
                <a:ext cx="912429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grpSp>
            <p:nvGrpSpPr>
              <p:cNvPr id="617" name="Shape 617"/>
              <p:cNvGrpSpPr/>
              <p:nvPr/>
            </p:nvGrpSpPr>
            <p:grpSpPr>
              <a:xfrm>
                <a:off x="5671932" y="3708899"/>
                <a:ext cx="925800" cy="261609"/>
                <a:chOff x="5576223" y="2802860"/>
                <a:chExt cx="925800" cy="261609"/>
              </a:xfrm>
            </p:grpSpPr>
            <p:sp>
              <p:nvSpPr>
                <p:cNvPr id="618" name="Shape 618"/>
                <p:cNvSpPr txBox="1"/>
                <p:nvPr/>
              </p:nvSpPr>
              <p:spPr>
                <a:xfrm>
                  <a:off x="5576223" y="2802860"/>
                  <a:ext cx="861133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99,999,999</a:t>
                  </a:r>
                </a:p>
              </p:txBody>
            </p:sp>
            <p:cxnSp>
              <p:nvCxnSpPr>
                <p:cNvPr id="619" name="Shape 619"/>
                <p:cNvCxnSpPr>
                  <a:stCxn id="618" idx="1"/>
                  <a:endCxn id="620" idx="1"/>
                </p:cNvCxnSpPr>
                <p:nvPr/>
              </p:nvCxnSpPr>
              <p:spPr>
                <a:xfrm>
                  <a:off x="5576223" y="2933665"/>
                  <a:ext cx="925800" cy="105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sp>
            <p:nvSpPr>
              <p:cNvPr id="621" name="Shape 621"/>
              <p:cNvSpPr/>
              <p:nvPr/>
            </p:nvSpPr>
            <p:spPr>
              <a:xfrm>
                <a:off x="5524617" y="326535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FF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Shape 622"/>
              <p:cNvSpPr txBox="1"/>
              <p:nvPr/>
            </p:nvSpPr>
            <p:spPr>
              <a:xfrm>
                <a:off x="6077651" y="3247191"/>
                <a:ext cx="665567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대박 할인!</a:t>
                </a:r>
              </a:p>
            </p:txBody>
          </p:sp>
          <p:pic>
            <p:nvPicPr>
              <p:cNvPr id="623" name="Shape 623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507653" y="3719767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20" name="Shape 620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6597761" y="3735551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24" name="Shape 624"/>
            <p:cNvPicPr preferRelativeResize="0"/>
            <p:nvPr/>
          </p:nvPicPr>
          <p:blipFill rotWithShape="1">
            <a:blip r:embed="rId11">
              <a:alphaModFix/>
            </a:blip>
            <a:srcRect b="81419" l="59154" r="38190" t="12955"/>
            <a:stretch/>
          </p:blipFill>
          <p:spPr>
            <a:xfrm>
              <a:off x="4605321" y="4500494"/>
              <a:ext cx="685393" cy="67872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25" name="Shape 625"/>
            <p:cNvGrpSpPr/>
            <p:nvPr/>
          </p:nvGrpSpPr>
          <p:grpSpPr>
            <a:xfrm>
              <a:off x="5393395" y="4503261"/>
              <a:ext cx="2315132" cy="723295"/>
              <a:chOff x="5358119" y="3248498"/>
              <a:chExt cx="2315132" cy="723295"/>
            </a:xfrm>
          </p:grpSpPr>
          <p:sp>
            <p:nvSpPr>
              <p:cNvPr id="626" name="Shape 626"/>
              <p:cNvSpPr txBox="1"/>
              <p:nvPr/>
            </p:nvSpPr>
            <p:spPr>
              <a:xfrm>
                <a:off x="5358119" y="3484426"/>
                <a:ext cx="2315132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아이템이름 아이템이름 1234567890</a:t>
                </a:r>
              </a:p>
            </p:txBody>
          </p:sp>
          <p:sp>
            <p:nvSpPr>
              <p:cNvPr id="627" name="Shape 627"/>
              <p:cNvSpPr/>
              <p:nvPr/>
            </p:nvSpPr>
            <p:spPr>
              <a:xfrm>
                <a:off x="5411050" y="3742471"/>
                <a:ext cx="2220096" cy="202561"/>
              </a:xfrm>
              <a:prstGeom prst="rect">
                <a:avLst/>
              </a:prstGeom>
              <a:solidFill>
                <a:schemeClr val="lt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Shape 628"/>
              <p:cNvSpPr txBox="1"/>
              <p:nvPr/>
            </p:nvSpPr>
            <p:spPr>
              <a:xfrm>
                <a:off x="6750907" y="3710183"/>
                <a:ext cx="912429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grpSp>
            <p:nvGrpSpPr>
              <p:cNvPr id="629" name="Shape 629"/>
              <p:cNvGrpSpPr/>
              <p:nvPr/>
            </p:nvGrpSpPr>
            <p:grpSpPr>
              <a:xfrm>
                <a:off x="5671932" y="3708899"/>
                <a:ext cx="925800" cy="261609"/>
                <a:chOff x="5576223" y="2802860"/>
                <a:chExt cx="925800" cy="261609"/>
              </a:xfrm>
            </p:grpSpPr>
            <p:sp>
              <p:nvSpPr>
                <p:cNvPr id="630" name="Shape 630"/>
                <p:cNvSpPr txBox="1"/>
                <p:nvPr/>
              </p:nvSpPr>
              <p:spPr>
                <a:xfrm>
                  <a:off x="5576223" y="2802860"/>
                  <a:ext cx="861133" cy="26160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lang="en-US" sz="11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99,999,999</a:t>
                  </a:r>
                </a:p>
              </p:txBody>
            </p:sp>
            <p:cxnSp>
              <p:nvCxnSpPr>
                <p:cNvPr id="631" name="Shape 631"/>
                <p:cNvCxnSpPr>
                  <a:stCxn id="630" idx="1"/>
                  <a:endCxn id="632" idx="1"/>
                </p:cNvCxnSpPr>
                <p:nvPr/>
              </p:nvCxnSpPr>
              <p:spPr>
                <a:xfrm>
                  <a:off x="5576223" y="2933665"/>
                  <a:ext cx="925800" cy="1050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</p:grpSp>
          <p:sp>
            <p:nvSpPr>
              <p:cNvPr id="633" name="Shape 633"/>
              <p:cNvSpPr/>
              <p:nvPr/>
            </p:nvSpPr>
            <p:spPr>
              <a:xfrm>
                <a:off x="5524617" y="3265358"/>
                <a:ext cx="2003079" cy="234146"/>
              </a:xfrm>
              <a:prstGeom prst="ribbon2">
                <a:avLst>
                  <a:gd fmla="val 16667" name="adj1"/>
                  <a:gd fmla="val 63892" name="adj2"/>
                </a:avLst>
              </a:prstGeom>
              <a:solidFill>
                <a:srgbClr val="FFC000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Shape 634"/>
              <p:cNvSpPr txBox="1"/>
              <p:nvPr/>
            </p:nvSpPr>
            <p:spPr>
              <a:xfrm>
                <a:off x="6215753" y="3248498"/>
                <a:ext cx="665567" cy="21544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특별 할인!</a:t>
                </a:r>
              </a:p>
            </p:txBody>
          </p:sp>
          <p:pic>
            <p:nvPicPr>
              <p:cNvPr id="635" name="Shape 635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5507653" y="3719767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32" name="Shape 632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6597761" y="3735551"/>
                <a:ext cx="237905" cy="22909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36" name="Shape 636"/>
            <p:cNvPicPr preferRelativeResize="0"/>
            <p:nvPr/>
          </p:nvPicPr>
          <p:blipFill rotWithShape="1">
            <a:blip r:embed="rId11">
              <a:alphaModFix/>
            </a:blip>
            <a:srcRect b="88732" l="51474" r="45870" t="6907"/>
            <a:stretch/>
          </p:blipFill>
          <p:spPr>
            <a:xfrm>
              <a:off x="4605321" y="5375357"/>
              <a:ext cx="685393" cy="5259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7" name="Shape 637"/>
            <p:cNvSpPr txBox="1"/>
            <p:nvPr/>
          </p:nvSpPr>
          <p:spPr>
            <a:xfrm>
              <a:off x="5348008" y="5604780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638" name="Shape 638"/>
            <p:cNvSpPr/>
            <p:nvPr/>
          </p:nvSpPr>
          <p:spPr>
            <a:xfrm>
              <a:off x="5514505" y="5385712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chemeClr val="lt2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Shape 639"/>
            <p:cNvSpPr txBox="1"/>
            <p:nvPr/>
          </p:nvSpPr>
          <p:spPr>
            <a:xfrm>
              <a:off x="6205642" y="5368851"/>
              <a:ext cx="66556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일반 할인!</a:t>
              </a:r>
            </a:p>
          </p:txBody>
        </p:sp>
        <p:sp>
          <p:nvSpPr>
            <p:cNvPr id="640" name="Shape 640"/>
            <p:cNvSpPr txBox="1"/>
            <p:nvPr/>
          </p:nvSpPr>
          <p:spPr>
            <a:xfrm>
              <a:off x="4917971" y="4987296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sp>
          <p:nvSpPr>
            <p:cNvPr id="641" name="Shape 641"/>
            <p:cNvSpPr txBox="1"/>
            <p:nvPr/>
          </p:nvSpPr>
          <p:spPr>
            <a:xfrm>
              <a:off x="4910225" y="5696689"/>
              <a:ext cx="44595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x 99</a:t>
              </a:r>
            </a:p>
          </p:txBody>
        </p:sp>
        <p:pic>
          <p:nvPicPr>
            <p:cNvPr id="642" name="Shape 642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6668385" y="677258"/>
              <a:ext cx="334688" cy="3346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3" name="Shape 643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5494537" y="677258"/>
              <a:ext cx="334688" cy="33468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4" name="Shape 644"/>
          <p:cNvSpPr/>
          <p:nvPr/>
        </p:nvSpPr>
        <p:spPr>
          <a:xfrm>
            <a:off x="4347862" y="303419"/>
            <a:ext cx="3520799" cy="6234545"/>
          </a:xfrm>
          <a:prstGeom prst="rect">
            <a:avLst/>
          </a:prstGeom>
          <a:solidFill>
            <a:schemeClr val="dk1">
              <a:alpha val="69803"/>
            </a:schemeClr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45" name="Shape 645"/>
          <p:cNvCxnSpPr/>
          <p:nvPr/>
        </p:nvCxnSpPr>
        <p:spPr>
          <a:xfrm>
            <a:off x="4341946" y="2536416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646" name="Shape 646"/>
          <p:cNvCxnSpPr/>
          <p:nvPr/>
        </p:nvCxnSpPr>
        <p:spPr>
          <a:xfrm>
            <a:off x="4341946" y="3201452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647" name="Shape 647"/>
          <p:cNvSpPr/>
          <p:nvPr/>
        </p:nvSpPr>
        <p:spPr>
          <a:xfrm>
            <a:off x="4340123" y="2559033"/>
            <a:ext cx="3522620" cy="629928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Shape 648"/>
          <p:cNvSpPr txBox="1"/>
          <p:nvPr/>
        </p:nvSpPr>
        <p:spPr>
          <a:xfrm>
            <a:off x="4666401" y="2644822"/>
            <a:ext cx="301490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영주님께서 </a:t>
            </a:r>
            <a:r>
              <a:rPr b="1" lang="en-US" sz="105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[아이템이름 1234567890 x99]</a:t>
            </a: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를 구입하였습니다.</a:t>
            </a:r>
          </a:p>
        </p:txBody>
      </p:sp>
      <p:cxnSp>
        <p:nvCxnSpPr>
          <p:cNvPr id="649" name="Shape 649"/>
          <p:cNvCxnSpPr>
            <a:stCxn id="547" idx="3"/>
          </p:cNvCxnSpPr>
          <p:nvPr/>
        </p:nvCxnSpPr>
        <p:spPr>
          <a:xfrm flipH="1" rot="10800000">
            <a:off x="3750473" y="3015989"/>
            <a:ext cx="1049100" cy="333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/>
          <p:nvPr/>
        </p:nvSpPr>
        <p:spPr>
          <a:xfrm>
            <a:off x="4336028" y="241187"/>
            <a:ext cx="3520799" cy="6234545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Shape 656"/>
          <p:cNvSpPr/>
          <p:nvPr/>
        </p:nvSpPr>
        <p:spPr>
          <a:xfrm>
            <a:off x="4383755" y="626785"/>
            <a:ext cx="3423929" cy="4991418"/>
          </a:xfrm>
          <a:prstGeom prst="roundRect">
            <a:avLst>
              <a:gd fmla="val 75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Shape 657"/>
          <p:cNvSpPr/>
          <p:nvPr/>
        </p:nvSpPr>
        <p:spPr>
          <a:xfrm>
            <a:off x="4343575" y="5965064"/>
            <a:ext cx="3520799" cy="50421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Shape 658"/>
          <p:cNvSpPr/>
          <p:nvPr/>
        </p:nvSpPr>
        <p:spPr>
          <a:xfrm>
            <a:off x="4383769" y="6022512"/>
            <a:ext cx="415800" cy="415800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</a:t>
            </a:r>
          </a:p>
        </p:txBody>
      </p:sp>
      <p:sp>
        <p:nvSpPr>
          <p:cNvPr id="659" name="Shape 659"/>
          <p:cNvSpPr/>
          <p:nvPr/>
        </p:nvSpPr>
        <p:spPr>
          <a:xfrm>
            <a:off x="4383755" y="286211"/>
            <a:ext cx="1138046" cy="340575"/>
          </a:xfrm>
          <a:prstGeom prst="roundRect">
            <a:avLst>
              <a:gd fmla="val 4573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660" name="Shape 660"/>
          <p:cNvSpPr txBox="1"/>
          <p:nvPr/>
        </p:nvSpPr>
        <p:spPr>
          <a:xfrm>
            <a:off x="584420" y="667910"/>
            <a:ext cx="3325104" cy="333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구성 화면 입니다</a:t>
            </a:r>
          </a:p>
        </p:txBody>
      </p:sp>
      <p:sp>
        <p:nvSpPr>
          <p:cNvPr id="661" name="Shape 661"/>
          <p:cNvSpPr/>
          <p:nvPr/>
        </p:nvSpPr>
        <p:spPr>
          <a:xfrm>
            <a:off x="215538" y="142595"/>
            <a:ext cx="25987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 UI 구성</a:t>
            </a:r>
          </a:p>
        </p:txBody>
      </p:sp>
      <p:cxnSp>
        <p:nvCxnSpPr>
          <p:cNvPr id="662" name="Shape 662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663" name="Shape 663"/>
          <p:cNvSpPr/>
          <p:nvPr/>
        </p:nvSpPr>
        <p:spPr>
          <a:xfrm>
            <a:off x="5526069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한정판매</a:t>
            </a:r>
          </a:p>
        </p:txBody>
      </p:sp>
      <p:sp>
        <p:nvSpPr>
          <p:cNvPr id="664" name="Shape 664"/>
          <p:cNvSpPr/>
          <p:nvPr/>
        </p:nvSpPr>
        <p:spPr>
          <a:xfrm>
            <a:off x="6671675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이벤트</a:t>
            </a:r>
          </a:p>
        </p:txBody>
      </p:sp>
      <p:sp>
        <p:nvSpPr>
          <p:cNvPr id="665" name="Shape 665"/>
          <p:cNvSpPr/>
          <p:nvPr/>
        </p:nvSpPr>
        <p:spPr>
          <a:xfrm>
            <a:off x="4439726" y="684233"/>
            <a:ext cx="3310732" cy="158515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Shape 666"/>
          <p:cNvSpPr/>
          <p:nvPr/>
        </p:nvSpPr>
        <p:spPr>
          <a:xfrm>
            <a:off x="4448607" y="2275849"/>
            <a:ext cx="3310732" cy="326821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appdata.hungryapp.co.kr/data_file/data_img/201504/22/W142969836074198241.jpg" id="667" name="Shape 6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46571" y="706800"/>
            <a:ext cx="1352866" cy="1546480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Shape 668"/>
          <p:cNvSpPr/>
          <p:nvPr/>
        </p:nvSpPr>
        <p:spPr>
          <a:xfrm>
            <a:off x="5799437" y="750775"/>
            <a:ext cx="1869988" cy="1178214"/>
          </a:xfrm>
          <a:prstGeom prst="wedgeRectCallout">
            <a:avLst>
              <a:gd fmla="val -66436" name="adj1"/>
              <a:gd fmla="val -25277" name="adj2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Shape 669"/>
          <p:cNvSpPr txBox="1"/>
          <p:nvPr/>
        </p:nvSpPr>
        <p:spPr>
          <a:xfrm>
            <a:off x="5790764" y="766541"/>
            <a:ext cx="1951174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최고 할인 상품을 찾아보세요~</a:t>
            </a:r>
          </a:p>
        </p:txBody>
      </p:sp>
      <p:sp>
        <p:nvSpPr>
          <p:cNvPr id="670" name="Shape 670"/>
          <p:cNvSpPr/>
          <p:nvPr/>
        </p:nvSpPr>
        <p:spPr>
          <a:xfrm>
            <a:off x="5881414" y="1069830"/>
            <a:ext cx="568679" cy="525212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Shape 671"/>
          <p:cNvSpPr/>
          <p:nvPr/>
        </p:nvSpPr>
        <p:spPr>
          <a:xfrm>
            <a:off x="5881414" y="1630701"/>
            <a:ext cx="1631494" cy="219048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2" name="Shape 6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14280" y="1592200"/>
            <a:ext cx="251473" cy="249368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Shape 673"/>
          <p:cNvSpPr txBox="1"/>
          <p:nvPr/>
        </p:nvSpPr>
        <p:spPr>
          <a:xfrm>
            <a:off x="6397426" y="1273370"/>
            <a:ext cx="127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674" name="Shape 674"/>
          <p:cNvSpPr txBox="1"/>
          <p:nvPr/>
        </p:nvSpPr>
        <p:spPr>
          <a:xfrm>
            <a:off x="6094242" y="1620691"/>
            <a:ext cx="67678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sp>
        <p:nvSpPr>
          <p:cNvPr id="675" name="Shape 675"/>
          <p:cNvSpPr txBox="1"/>
          <p:nvPr/>
        </p:nvSpPr>
        <p:spPr>
          <a:xfrm>
            <a:off x="6867007" y="1625837"/>
            <a:ext cx="712053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cxnSp>
        <p:nvCxnSpPr>
          <p:cNvPr id="676" name="Shape 676"/>
          <p:cNvCxnSpPr>
            <a:endCxn id="675" idx="1"/>
          </p:cNvCxnSpPr>
          <p:nvPr/>
        </p:nvCxnSpPr>
        <p:spPr>
          <a:xfrm>
            <a:off x="6221707" y="1748542"/>
            <a:ext cx="645300" cy="8100"/>
          </a:xfrm>
          <a:prstGeom prst="straightConnector1">
            <a:avLst/>
          </a:prstGeom>
          <a:noFill/>
          <a:ln cap="flat" cmpd="sng" w="127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77" name="Shape 677"/>
          <p:cNvSpPr/>
          <p:nvPr/>
        </p:nvSpPr>
        <p:spPr>
          <a:xfrm>
            <a:off x="6488203" y="1092500"/>
            <a:ext cx="1142941" cy="207623"/>
          </a:xfrm>
          <a:prstGeom prst="ribbon2">
            <a:avLst>
              <a:gd fmla="val 16667" name="adj1"/>
              <a:gd fmla="val 70972" name="adj2"/>
            </a:avLst>
          </a:prstGeom>
          <a:solidFill>
            <a:srgbClr val="FF0000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Shape 678"/>
          <p:cNvSpPr txBox="1"/>
          <p:nvPr/>
        </p:nvSpPr>
        <p:spPr>
          <a:xfrm>
            <a:off x="6606114" y="1073316"/>
            <a:ext cx="910827" cy="200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80% 초 대박 할인</a:t>
            </a:r>
          </a:p>
        </p:txBody>
      </p:sp>
      <p:sp>
        <p:nvSpPr>
          <p:cNvPr id="679" name="Shape 679"/>
          <p:cNvSpPr/>
          <p:nvPr/>
        </p:nvSpPr>
        <p:spPr>
          <a:xfrm>
            <a:off x="5799437" y="1953656"/>
            <a:ext cx="1869988" cy="28125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Shape 680"/>
          <p:cNvSpPr txBox="1"/>
          <p:nvPr/>
        </p:nvSpPr>
        <p:spPr>
          <a:xfrm>
            <a:off x="5946255" y="1946257"/>
            <a:ext cx="1640192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초기화 : 23:59:59</a:t>
            </a:r>
          </a:p>
        </p:txBody>
      </p:sp>
      <p:sp>
        <p:nvSpPr>
          <p:cNvPr id="681" name="Shape 681"/>
          <p:cNvSpPr/>
          <p:nvPr/>
        </p:nvSpPr>
        <p:spPr>
          <a:xfrm>
            <a:off x="6671675" y="6013689"/>
            <a:ext cx="1136010" cy="4158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Shape 682"/>
          <p:cNvSpPr txBox="1"/>
          <p:nvPr/>
        </p:nvSpPr>
        <p:spPr>
          <a:xfrm>
            <a:off x="6749875" y="6006035"/>
            <a:ext cx="1080744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상품보기</a:t>
            </a:r>
          </a:p>
        </p:txBody>
      </p:sp>
      <p:sp>
        <p:nvSpPr>
          <p:cNvPr id="683" name="Shape 683"/>
          <p:cNvSpPr/>
          <p:nvPr/>
        </p:nvSpPr>
        <p:spPr>
          <a:xfrm>
            <a:off x="6971460" y="6261817"/>
            <a:ext cx="687003" cy="128238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Free</a:t>
            </a:r>
          </a:p>
        </p:txBody>
      </p:sp>
      <p:pic>
        <p:nvPicPr>
          <p:cNvPr id="684" name="Shape 68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41425" y="6196160"/>
            <a:ext cx="212877" cy="211095"/>
          </a:xfrm>
          <a:prstGeom prst="rect">
            <a:avLst/>
          </a:prstGeom>
          <a:noFill/>
          <a:ln>
            <a:noFill/>
          </a:ln>
        </p:spPr>
      </p:pic>
      <p:sp>
        <p:nvSpPr>
          <p:cNvPr id="685" name="Shape 685"/>
          <p:cNvSpPr/>
          <p:nvPr/>
        </p:nvSpPr>
        <p:spPr>
          <a:xfrm>
            <a:off x="4517050" y="2326838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Shape 686"/>
          <p:cNvSpPr/>
          <p:nvPr/>
        </p:nvSpPr>
        <p:spPr>
          <a:xfrm>
            <a:off x="4517050" y="3194814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Shape 687"/>
          <p:cNvSpPr/>
          <p:nvPr/>
        </p:nvSpPr>
        <p:spPr>
          <a:xfrm>
            <a:off x="4519476" y="4054580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Shape 688"/>
          <p:cNvSpPr/>
          <p:nvPr/>
        </p:nvSpPr>
        <p:spPr>
          <a:xfrm>
            <a:off x="4517050" y="4929932"/>
            <a:ext cx="3173847" cy="614131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Shape 689"/>
          <p:cNvSpPr/>
          <p:nvPr/>
        </p:nvSpPr>
        <p:spPr>
          <a:xfrm>
            <a:off x="4598955" y="238152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Shape 690"/>
          <p:cNvSpPr/>
          <p:nvPr/>
        </p:nvSpPr>
        <p:spPr>
          <a:xfrm>
            <a:off x="4598955" y="3254181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Shape 691"/>
          <p:cNvSpPr/>
          <p:nvPr/>
        </p:nvSpPr>
        <p:spPr>
          <a:xfrm>
            <a:off x="4598955" y="412025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Shape 692"/>
          <p:cNvSpPr/>
          <p:nvPr/>
        </p:nvSpPr>
        <p:spPr>
          <a:xfrm>
            <a:off x="4598955" y="4992507"/>
            <a:ext cx="701328" cy="551556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3" name="Shape 693"/>
          <p:cNvGrpSpPr/>
          <p:nvPr/>
        </p:nvGrpSpPr>
        <p:grpSpPr>
          <a:xfrm>
            <a:off x="5343330" y="2342651"/>
            <a:ext cx="2315132" cy="723102"/>
            <a:chOff x="5343330" y="2342651"/>
            <a:chExt cx="2315132" cy="723102"/>
          </a:xfrm>
        </p:grpSpPr>
        <p:sp>
          <p:nvSpPr>
            <p:cNvPr id="694" name="Shape 694"/>
            <p:cNvSpPr txBox="1"/>
            <p:nvPr/>
          </p:nvSpPr>
          <p:spPr>
            <a:xfrm>
              <a:off x="5343330" y="2578388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695" name="Shape 695"/>
            <p:cNvSpPr/>
            <p:nvPr/>
          </p:nvSpPr>
          <p:spPr>
            <a:xfrm>
              <a:off x="5396260" y="2836433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Shape 696"/>
            <p:cNvSpPr txBox="1"/>
            <p:nvPr/>
          </p:nvSpPr>
          <p:spPr>
            <a:xfrm>
              <a:off x="6800853" y="2804144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grpSp>
          <p:nvGrpSpPr>
            <p:cNvPr id="697" name="Shape 697"/>
            <p:cNvGrpSpPr/>
            <p:nvPr/>
          </p:nvGrpSpPr>
          <p:grpSpPr>
            <a:xfrm>
              <a:off x="5541916" y="2774368"/>
              <a:ext cx="952762" cy="290101"/>
              <a:chOff x="5396260" y="2774368"/>
              <a:chExt cx="952762" cy="290101"/>
            </a:xfrm>
          </p:grpSpPr>
          <p:pic>
            <p:nvPicPr>
              <p:cNvPr id="698" name="Shape 69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396260" y="2774368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99" name="Shape 699"/>
              <p:cNvSpPr txBox="1"/>
              <p:nvPr/>
            </p:nvSpPr>
            <p:spPr>
              <a:xfrm>
                <a:off x="5576223" y="2802860"/>
                <a:ext cx="676787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cxnSp>
            <p:nvCxnSpPr>
              <p:cNvPr id="700" name="Shape 700"/>
              <p:cNvCxnSpPr>
                <a:stCxn id="699" idx="1"/>
              </p:cNvCxnSpPr>
              <p:nvPr/>
            </p:nvCxnSpPr>
            <p:spPr>
              <a:xfrm>
                <a:off x="5576223" y="2933665"/>
                <a:ext cx="772800" cy="51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701" name="Shape 70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00189" y="2766655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2" name="Shape 702"/>
            <p:cNvSpPr/>
            <p:nvPr/>
          </p:nvSpPr>
          <p:spPr>
            <a:xfrm>
              <a:off x="5509828" y="235931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0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Shape 703"/>
            <p:cNvSpPr txBox="1"/>
            <p:nvPr/>
          </p:nvSpPr>
          <p:spPr>
            <a:xfrm>
              <a:off x="6036289" y="2342651"/>
              <a:ext cx="105028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80% 초 대박 할인!</a:t>
              </a:r>
            </a:p>
          </p:txBody>
        </p:sp>
      </p:grpSp>
      <p:pic>
        <p:nvPicPr>
          <p:cNvPr id="704" name="Shape 704"/>
          <p:cNvPicPr preferRelativeResize="0"/>
          <p:nvPr/>
        </p:nvPicPr>
        <p:blipFill rotWithShape="1">
          <a:blip r:embed="rId6">
            <a:alphaModFix/>
          </a:blip>
          <a:srcRect b="87620" l="20223" r="77122" t="6753"/>
          <a:stretch/>
        </p:blipFill>
        <p:spPr>
          <a:xfrm>
            <a:off x="4605321" y="2380325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Shape 705"/>
          <p:cNvSpPr txBox="1"/>
          <p:nvPr/>
        </p:nvSpPr>
        <p:spPr>
          <a:xfrm>
            <a:off x="4917971" y="2816872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706" name="Shape 706"/>
          <p:cNvPicPr preferRelativeResize="0"/>
          <p:nvPr/>
        </p:nvPicPr>
        <p:blipFill rotWithShape="1">
          <a:blip r:embed="rId6">
            <a:alphaModFix/>
          </a:blip>
          <a:srcRect b="81488" l="8277" r="89068" t="12886"/>
          <a:stretch/>
        </p:blipFill>
        <p:spPr>
          <a:xfrm>
            <a:off x="4605321" y="3255621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Shape 707"/>
          <p:cNvSpPr txBox="1"/>
          <p:nvPr/>
        </p:nvSpPr>
        <p:spPr>
          <a:xfrm>
            <a:off x="4910225" y="3732125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grpSp>
        <p:nvGrpSpPr>
          <p:cNvPr id="708" name="Shape 708"/>
          <p:cNvGrpSpPr/>
          <p:nvPr/>
        </p:nvGrpSpPr>
        <p:grpSpPr>
          <a:xfrm>
            <a:off x="5358119" y="3247191"/>
            <a:ext cx="2315132" cy="724601"/>
            <a:chOff x="5358119" y="3247191"/>
            <a:chExt cx="2315132" cy="724601"/>
          </a:xfrm>
        </p:grpSpPr>
        <p:sp>
          <p:nvSpPr>
            <p:cNvPr id="709" name="Shape 709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710" name="Shape 710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Shape 711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712" name="Shape 712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713" name="Shape 713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714" name="Shape 714"/>
              <p:cNvCxnSpPr>
                <a:stCxn id="713" idx="1"/>
                <a:endCxn id="715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sp>
          <p:nvSpPr>
            <p:cNvPr id="716" name="Shape 716"/>
            <p:cNvSpPr/>
            <p:nvPr/>
          </p:nvSpPr>
          <p:spPr>
            <a:xfrm>
              <a:off x="5524617" y="326535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FF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Shape 717"/>
            <p:cNvSpPr txBox="1"/>
            <p:nvPr/>
          </p:nvSpPr>
          <p:spPr>
            <a:xfrm>
              <a:off x="6077651" y="3247191"/>
              <a:ext cx="91082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50% 특별 할인!</a:t>
              </a:r>
            </a:p>
          </p:txBody>
        </p:sp>
        <p:pic>
          <p:nvPicPr>
            <p:cNvPr id="718" name="Shape 718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5" name="Shape 715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19" name="Shape 719"/>
          <p:cNvPicPr preferRelativeResize="0"/>
          <p:nvPr/>
        </p:nvPicPr>
        <p:blipFill rotWithShape="1">
          <a:blip r:embed="rId6">
            <a:alphaModFix/>
          </a:blip>
          <a:srcRect b="81419" l="59154" r="38190" t="12955"/>
          <a:stretch/>
        </p:blipFill>
        <p:spPr>
          <a:xfrm>
            <a:off x="4605321" y="4118796"/>
            <a:ext cx="685393" cy="678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0" name="Shape 720"/>
          <p:cNvGrpSpPr/>
          <p:nvPr/>
        </p:nvGrpSpPr>
        <p:grpSpPr>
          <a:xfrm>
            <a:off x="5393395" y="4121562"/>
            <a:ext cx="2315132" cy="723295"/>
            <a:chOff x="5358119" y="3248498"/>
            <a:chExt cx="2315132" cy="723295"/>
          </a:xfrm>
        </p:grpSpPr>
        <p:sp>
          <p:nvSpPr>
            <p:cNvPr id="721" name="Shape 721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722" name="Shape 722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Shape 723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724" name="Shape 724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725" name="Shape 725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726" name="Shape 726"/>
              <p:cNvCxnSpPr>
                <a:stCxn id="725" idx="1"/>
                <a:endCxn id="727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sp>
          <p:nvSpPr>
            <p:cNvPr id="728" name="Shape 728"/>
            <p:cNvSpPr/>
            <p:nvPr/>
          </p:nvSpPr>
          <p:spPr>
            <a:xfrm>
              <a:off x="5524617" y="326535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C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Shape 729"/>
            <p:cNvSpPr txBox="1"/>
            <p:nvPr/>
          </p:nvSpPr>
          <p:spPr>
            <a:xfrm>
              <a:off x="6215753" y="3248498"/>
              <a:ext cx="668773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30% 할인!</a:t>
              </a:r>
            </a:p>
          </p:txBody>
        </p:sp>
        <p:pic>
          <p:nvPicPr>
            <p:cNvPr id="730" name="Shape 73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7" name="Shape 727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31" name="Shape 731"/>
          <p:cNvPicPr preferRelativeResize="0"/>
          <p:nvPr/>
        </p:nvPicPr>
        <p:blipFill rotWithShape="1">
          <a:blip r:embed="rId6">
            <a:alphaModFix/>
          </a:blip>
          <a:srcRect b="88732" l="51474" r="45870" t="6907"/>
          <a:stretch/>
        </p:blipFill>
        <p:spPr>
          <a:xfrm>
            <a:off x="4605321" y="4993657"/>
            <a:ext cx="685393" cy="525994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Shape 732"/>
          <p:cNvSpPr txBox="1"/>
          <p:nvPr/>
        </p:nvSpPr>
        <p:spPr>
          <a:xfrm>
            <a:off x="5348008" y="5223082"/>
            <a:ext cx="231513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733" name="Shape 733"/>
          <p:cNvSpPr/>
          <p:nvPr/>
        </p:nvSpPr>
        <p:spPr>
          <a:xfrm>
            <a:off x="5514505" y="5004012"/>
            <a:ext cx="2003079" cy="234146"/>
          </a:xfrm>
          <a:prstGeom prst="ribbon2">
            <a:avLst>
              <a:gd fmla="val 16667" name="adj1"/>
              <a:gd fmla="val 63892" name="adj2"/>
            </a:avLst>
          </a:prstGeom>
          <a:solidFill>
            <a:schemeClr val="lt2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Shape 734"/>
          <p:cNvSpPr txBox="1"/>
          <p:nvPr/>
        </p:nvSpPr>
        <p:spPr>
          <a:xfrm>
            <a:off x="6205642" y="4987153"/>
            <a:ext cx="665567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특별 판매!</a:t>
            </a:r>
          </a:p>
        </p:txBody>
      </p:sp>
      <p:sp>
        <p:nvSpPr>
          <p:cNvPr id="735" name="Shape 735"/>
          <p:cNvSpPr txBox="1"/>
          <p:nvPr/>
        </p:nvSpPr>
        <p:spPr>
          <a:xfrm>
            <a:off x="4917971" y="4605596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736" name="Shape 736"/>
          <p:cNvSpPr txBox="1"/>
          <p:nvPr/>
        </p:nvSpPr>
        <p:spPr>
          <a:xfrm>
            <a:off x="4910225" y="5314991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737" name="Shape 73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10463" y="277132"/>
            <a:ext cx="334688" cy="334688"/>
          </a:xfrm>
          <a:prstGeom prst="rect">
            <a:avLst/>
          </a:prstGeom>
          <a:noFill/>
          <a:ln>
            <a:noFill/>
          </a:ln>
        </p:spPr>
      </p:pic>
      <p:sp>
        <p:nvSpPr>
          <p:cNvPr id="738" name="Shape 738"/>
          <p:cNvSpPr/>
          <p:nvPr/>
        </p:nvSpPr>
        <p:spPr>
          <a:xfrm>
            <a:off x="6480253" y="262432"/>
            <a:ext cx="201307" cy="219547"/>
          </a:xfrm>
          <a:prstGeom prst="ellipse">
            <a:avLst/>
          </a:prstGeom>
          <a:solidFill>
            <a:srgbClr val="FF0000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Shape 739"/>
          <p:cNvSpPr txBox="1"/>
          <p:nvPr/>
        </p:nvSpPr>
        <p:spPr>
          <a:xfrm>
            <a:off x="8390564" y="716343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 판매 상점이 오픈된 경우 탭 앞에 자물쇠가 사라지고 탭에 노티 표시가 들어 온다.</a:t>
            </a:r>
          </a:p>
        </p:txBody>
      </p:sp>
      <p:cxnSp>
        <p:nvCxnSpPr>
          <p:cNvPr id="740" name="Shape 740"/>
          <p:cNvCxnSpPr>
            <a:stCxn id="739" idx="1"/>
          </p:cNvCxnSpPr>
          <p:nvPr/>
        </p:nvCxnSpPr>
        <p:spPr>
          <a:xfrm rot="10800000">
            <a:off x="6597764" y="594198"/>
            <a:ext cx="1792800" cy="32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741" name="Shape 741"/>
          <p:cNvSpPr txBox="1"/>
          <p:nvPr/>
        </p:nvSpPr>
        <p:spPr>
          <a:xfrm>
            <a:off x="8390564" y="1279205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한정판매 상점 종료 임박이 되면 붉게 점멸한다.</a:t>
            </a:r>
          </a:p>
        </p:txBody>
      </p:sp>
      <p:pic>
        <p:nvPicPr>
          <p:cNvPr id="742" name="Shape 742"/>
          <p:cNvPicPr preferRelativeResize="0"/>
          <p:nvPr/>
        </p:nvPicPr>
        <p:blipFill rotWithShape="1">
          <a:blip r:embed="rId6">
            <a:alphaModFix/>
          </a:blip>
          <a:srcRect b="87620" l="20223" r="77122" t="6753"/>
          <a:stretch/>
        </p:blipFill>
        <p:spPr>
          <a:xfrm>
            <a:off x="5924416" y="1096503"/>
            <a:ext cx="500482" cy="478946"/>
          </a:xfrm>
          <a:prstGeom prst="rect">
            <a:avLst/>
          </a:prstGeom>
          <a:noFill/>
          <a:ln>
            <a:noFill/>
          </a:ln>
        </p:spPr>
      </p:pic>
      <p:sp>
        <p:nvSpPr>
          <p:cNvPr id="743" name="Shape 743"/>
          <p:cNvSpPr txBox="1"/>
          <p:nvPr/>
        </p:nvSpPr>
        <p:spPr>
          <a:xfrm>
            <a:off x="6067892" y="1385199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744" name="Shape 74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9803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추후 기획 예정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Shape 750"/>
          <p:cNvSpPr/>
          <p:nvPr/>
        </p:nvSpPr>
        <p:spPr>
          <a:xfrm>
            <a:off x="4336028" y="241187"/>
            <a:ext cx="3520799" cy="6234545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Shape 751"/>
          <p:cNvSpPr/>
          <p:nvPr/>
        </p:nvSpPr>
        <p:spPr>
          <a:xfrm>
            <a:off x="4383755" y="626785"/>
            <a:ext cx="3423929" cy="4991418"/>
          </a:xfrm>
          <a:prstGeom prst="roundRect">
            <a:avLst>
              <a:gd fmla="val 75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Shape 752"/>
          <p:cNvSpPr/>
          <p:nvPr/>
        </p:nvSpPr>
        <p:spPr>
          <a:xfrm>
            <a:off x="4343575" y="5965064"/>
            <a:ext cx="3520799" cy="50421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Shape 753"/>
          <p:cNvSpPr/>
          <p:nvPr/>
        </p:nvSpPr>
        <p:spPr>
          <a:xfrm>
            <a:off x="4383769" y="6022512"/>
            <a:ext cx="415800" cy="415800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</a:t>
            </a:r>
          </a:p>
        </p:txBody>
      </p:sp>
      <p:sp>
        <p:nvSpPr>
          <p:cNvPr id="754" name="Shape 754"/>
          <p:cNvSpPr/>
          <p:nvPr/>
        </p:nvSpPr>
        <p:spPr>
          <a:xfrm>
            <a:off x="4383755" y="286211"/>
            <a:ext cx="1138046" cy="340575"/>
          </a:xfrm>
          <a:prstGeom prst="roundRect">
            <a:avLst>
              <a:gd fmla="val 4573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755" name="Shape 755"/>
          <p:cNvSpPr txBox="1"/>
          <p:nvPr/>
        </p:nvSpPr>
        <p:spPr>
          <a:xfrm>
            <a:off x="584420" y="667910"/>
            <a:ext cx="3325104" cy="333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구성 화면 입니다</a:t>
            </a:r>
          </a:p>
        </p:txBody>
      </p:sp>
      <p:sp>
        <p:nvSpPr>
          <p:cNvPr id="756" name="Shape 756"/>
          <p:cNvSpPr/>
          <p:nvPr/>
        </p:nvSpPr>
        <p:spPr>
          <a:xfrm>
            <a:off x="215538" y="142595"/>
            <a:ext cx="25987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 UI 구성</a:t>
            </a:r>
          </a:p>
        </p:txBody>
      </p:sp>
      <p:cxnSp>
        <p:nvCxnSpPr>
          <p:cNvPr id="757" name="Shape 757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758" name="Shape 758"/>
          <p:cNvSpPr/>
          <p:nvPr/>
        </p:nvSpPr>
        <p:spPr>
          <a:xfrm>
            <a:off x="5526069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한정판매</a:t>
            </a:r>
          </a:p>
        </p:txBody>
      </p:sp>
      <p:sp>
        <p:nvSpPr>
          <p:cNvPr id="759" name="Shape 759"/>
          <p:cNvSpPr/>
          <p:nvPr/>
        </p:nvSpPr>
        <p:spPr>
          <a:xfrm>
            <a:off x="6671675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이벤트</a:t>
            </a:r>
          </a:p>
        </p:txBody>
      </p:sp>
      <p:sp>
        <p:nvSpPr>
          <p:cNvPr id="760" name="Shape 760"/>
          <p:cNvSpPr/>
          <p:nvPr/>
        </p:nvSpPr>
        <p:spPr>
          <a:xfrm>
            <a:off x="4439726" y="684233"/>
            <a:ext cx="3310732" cy="158515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Shape 761"/>
          <p:cNvSpPr/>
          <p:nvPr/>
        </p:nvSpPr>
        <p:spPr>
          <a:xfrm>
            <a:off x="4448607" y="2275849"/>
            <a:ext cx="3310732" cy="326821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appdata.hungryapp.co.kr/data_file/data_img/201504/22/W142969836074198241.jpg" id="762" name="Shape 7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46571" y="706800"/>
            <a:ext cx="1352866" cy="1546480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Shape 763"/>
          <p:cNvSpPr/>
          <p:nvPr/>
        </p:nvSpPr>
        <p:spPr>
          <a:xfrm>
            <a:off x="5799437" y="750775"/>
            <a:ext cx="1869988" cy="1178214"/>
          </a:xfrm>
          <a:prstGeom prst="wedgeRectCallout">
            <a:avLst>
              <a:gd fmla="val -66436" name="adj1"/>
              <a:gd fmla="val -25277" name="adj2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Shape 764"/>
          <p:cNvSpPr txBox="1"/>
          <p:nvPr/>
        </p:nvSpPr>
        <p:spPr>
          <a:xfrm>
            <a:off x="5790764" y="766541"/>
            <a:ext cx="1951174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최고 할인 상품을 찾아보세요~</a:t>
            </a:r>
          </a:p>
        </p:txBody>
      </p:sp>
      <p:sp>
        <p:nvSpPr>
          <p:cNvPr id="765" name="Shape 765"/>
          <p:cNvSpPr/>
          <p:nvPr/>
        </p:nvSpPr>
        <p:spPr>
          <a:xfrm>
            <a:off x="5881414" y="1069830"/>
            <a:ext cx="568679" cy="525212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6" name="Shape 766"/>
          <p:cNvSpPr/>
          <p:nvPr/>
        </p:nvSpPr>
        <p:spPr>
          <a:xfrm>
            <a:off x="5881414" y="1630701"/>
            <a:ext cx="1631494" cy="219048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7" name="Shape 7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14280" y="1592200"/>
            <a:ext cx="251473" cy="249368"/>
          </a:xfrm>
          <a:prstGeom prst="rect">
            <a:avLst/>
          </a:prstGeom>
          <a:noFill/>
          <a:ln>
            <a:noFill/>
          </a:ln>
        </p:spPr>
      </p:pic>
      <p:sp>
        <p:nvSpPr>
          <p:cNvPr id="768" name="Shape 768"/>
          <p:cNvSpPr txBox="1"/>
          <p:nvPr/>
        </p:nvSpPr>
        <p:spPr>
          <a:xfrm>
            <a:off x="6397426" y="1273370"/>
            <a:ext cx="127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769" name="Shape 769"/>
          <p:cNvSpPr txBox="1"/>
          <p:nvPr/>
        </p:nvSpPr>
        <p:spPr>
          <a:xfrm>
            <a:off x="6067892" y="1385199"/>
            <a:ext cx="42992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770" name="Shape 770"/>
          <p:cNvSpPr txBox="1"/>
          <p:nvPr/>
        </p:nvSpPr>
        <p:spPr>
          <a:xfrm>
            <a:off x="6094242" y="1620691"/>
            <a:ext cx="67678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sp>
        <p:nvSpPr>
          <p:cNvPr id="771" name="Shape 771"/>
          <p:cNvSpPr txBox="1"/>
          <p:nvPr/>
        </p:nvSpPr>
        <p:spPr>
          <a:xfrm>
            <a:off x="6867007" y="1625837"/>
            <a:ext cx="712053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cxnSp>
        <p:nvCxnSpPr>
          <p:cNvPr id="772" name="Shape 772"/>
          <p:cNvCxnSpPr>
            <a:endCxn id="771" idx="1"/>
          </p:cNvCxnSpPr>
          <p:nvPr/>
        </p:nvCxnSpPr>
        <p:spPr>
          <a:xfrm>
            <a:off x="6221707" y="1748542"/>
            <a:ext cx="645300" cy="8100"/>
          </a:xfrm>
          <a:prstGeom prst="straightConnector1">
            <a:avLst/>
          </a:prstGeom>
          <a:noFill/>
          <a:ln cap="flat" cmpd="sng" w="127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773" name="Shape 773"/>
          <p:cNvSpPr/>
          <p:nvPr/>
        </p:nvSpPr>
        <p:spPr>
          <a:xfrm>
            <a:off x="6488203" y="1092500"/>
            <a:ext cx="1142941" cy="207623"/>
          </a:xfrm>
          <a:prstGeom prst="ribbon2">
            <a:avLst>
              <a:gd fmla="val 16667" name="adj1"/>
              <a:gd fmla="val 70972" name="adj2"/>
            </a:avLst>
          </a:prstGeom>
          <a:solidFill>
            <a:srgbClr val="FF0000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Shape 774"/>
          <p:cNvSpPr txBox="1"/>
          <p:nvPr/>
        </p:nvSpPr>
        <p:spPr>
          <a:xfrm>
            <a:off x="6606114" y="1073316"/>
            <a:ext cx="910827" cy="200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80% 초 대박 할인</a:t>
            </a:r>
          </a:p>
        </p:txBody>
      </p:sp>
      <p:sp>
        <p:nvSpPr>
          <p:cNvPr id="775" name="Shape 775"/>
          <p:cNvSpPr/>
          <p:nvPr/>
        </p:nvSpPr>
        <p:spPr>
          <a:xfrm>
            <a:off x="5799437" y="1953656"/>
            <a:ext cx="1869988" cy="28125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Shape 776"/>
          <p:cNvSpPr txBox="1"/>
          <p:nvPr/>
        </p:nvSpPr>
        <p:spPr>
          <a:xfrm>
            <a:off x="5946255" y="1946257"/>
            <a:ext cx="1640192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초기화 : 23:59:59</a:t>
            </a:r>
          </a:p>
        </p:txBody>
      </p:sp>
      <p:sp>
        <p:nvSpPr>
          <p:cNvPr id="777" name="Shape 777"/>
          <p:cNvSpPr/>
          <p:nvPr/>
        </p:nvSpPr>
        <p:spPr>
          <a:xfrm>
            <a:off x="6671675" y="6013689"/>
            <a:ext cx="1136010" cy="4158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Shape 778"/>
          <p:cNvSpPr txBox="1"/>
          <p:nvPr/>
        </p:nvSpPr>
        <p:spPr>
          <a:xfrm>
            <a:off x="6749875" y="6006035"/>
            <a:ext cx="1080744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상품보기</a:t>
            </a:r>
          </a:p>
        </p:txBody>
      </p:sp>
      <p:sp>
        <p:nvSpPr>
          <p:cNvPr id="779" name="Shape 779"/>
          <p:cNvSpPr/>
          <p:nvPr/>
        </p:nvSpPr>
        <p:spPr>
          <a:xfrm>
            <a:off x="6971460" y="6261817"/>
            <a:ext cx="687003" cy="128238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Free</a:t>
            </a:r>
          </a:p>
        </p:txBody>
      </p:sp>
      <p:pic>
        <p:nvPicPr>
          <p:cNvPr id="780" name="Shape 78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41425" y="6196160"/>
            <a:ext cx="212877" cy="211095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Shape 781"/>
          <p:cNvSpPr/>
          <p:nvPr/>
        </p:nvSpPr>
        <p:spPr>
          <a:xfrm>
            <a:off x="4517050" y="2326838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Shape 782"/>
          <p:cNvSpPr/>
          <p:nvPr/>
        </p:nvSpPr>
        <p:spPr>
          <a:xfrm>
            <a:off x="4517050" y="3194814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Shape 783"/>
          <p:cNvSpPr/>
          <p:nvPr/>
        </p:nvSpPr>
        <p:spPr>
          <a:xfrm>
            <a:off x="4519476" y="4054580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Shape 784"/>
          <p:cNvSpPr/>
          <p:nvPr/>
        </p:nvSpPr>
        <p:spPr>
          <a:xfrm>
            <a:off x="4517050" y="4929932"/>
            <a:ext cx="3173847" cy="614131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Shape 785"/>
          <p:cNvSpPr/>
          <p:nvPr/>
        </p:nvSpPr>
        <p:spPr>
          <a:xfrm>
            <a:off x="4598955" y="238152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Shape 786"/>
          <p:cNvSpPr/>
          <p:nvPr/>
        </p:nvSpPr>
        <p:spPr>
          <a:xfrm>
            <a:off x="4598955" y="3254181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Shape 787"/>
          <p:cNvSpPr/>
          <p:nvPr/>
        </p:nvSpPr>
        <p:spPr>
          <a:xfrm>
            <a:off x="4598955" y="412025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Shape 788"/>
          <p:cNvSpPr/>
          <p:nvPr/>
        </p:nvSpPr>
        <p:spPr>
          <a:xfrm>
            <a:off x="4598955" y="4992507"/>
            <a:ext cx="701328" cy="551556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9" name="Shape 789"/>
          <p:cNvGrpSpPr/>
          <p:nvPr/>
        </p:nvGrpSpPr>
        <p:grpSpPr>
          <a:xfrm>
            <a:off x="5343330" y="2342651"/>
            <a:ext cx="2315132" cy="723102"/>
            <a:chOff x="5343330" y="2342651"/>
            <a:chExt cx="2315132" cy="723102"/>
          </a:xfrm>
        </p:grpSpPr>
        <p:sp>
          <p:nvSpPr>
            <p:cNvPr id="790" name="Shape 790"/>
            <p:cNvSpPr txBox="1"/>
            <p:nvPr/>
          </p:nvSpPr>
          <p:spPr>
            <a:xfrm>
              <a:off x="5343330" y="2578388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791" name="Shape 791"/>
            <p:cNvSpPr/>
            <p:nvPr/>
          </p:nvSpPr>
          <p:spPr>
            <a:xfrm>
              <a:off x="5396260" y="2836433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Shape 792"/>
            <p:cNvSpPr txBox="1"/>
            <p:nvPr/>
          </p:nvSpPr>
          <p:spPr>
            <a:xfrm>
              <a:off x="6800853" y="2804144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grpSp>
          <p:nvGrpSpPr>
            <p:cNvPr id="793" name="Shape 793"/>
            <p:cNvGrpSpPr/>
            <p:nvPr/>
          </p:nvGrpSpPr>
          <p:grpSpPr>
            <a:xfrm>
              <a:off x="5541916" y="2774368"/>
              <a:ext cx="952762" cy="290101"/>
              <a:chOff x="5396260" y="2774368"/>
              <a:chExt cx="952762" cy="290101"/>
            </a:xfrm>
          </p:grpSpPr>
          <p:pic>
            <p:nvPicPr>
              <p:cNvPr id="794" name="Shape 79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396260" y="2774368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95" name="Shape 795"/>
              <p:cNvSpPr txBox="1"/>
              <p:nvPr/>
            </p:nvSpPr>
            <p:spPr>
              <a:xfrm>
                <a:off x="5576223" y="2802860"/>
                <a:ext cx="676787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cxnSp>
            <p:nvCxnSpPr>
              <p:cNvPr id="796" name="Shape 796"/>
              <p:cNvCxnSpPr>
                <a:stCxn id="795" idx="1"/>
              </p:cNvCxnSpPr>
              <p:nvPr/>
            </p:nvCxnSpPr>
            <p:spPr>
              <a:xfrm>
                <a:off x="5576223" y="2933665"/>
                <a:ext cx="772800" cy="51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797" name="Shape 79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00189" y="2766655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8" name="Shape 798"/>
            <p:cNvSpPr/>
            <p:nvPr/>
          </p:nvSpPr>
          <p:spPr>
            <a:xfrm>
              <a:off x="5509828" y="235931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0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Shape 799"/>
            <p:cNvSpPr txBox="1"/>
            <p:nvPr/>
          </p:nvSpPr>
          <p:spPr>
            <a:xfrm>
              <a:off x="6036289" y="2342651"/>
              <a:ext cx="105028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80% 초 대박 할인!</a:t>
              </a:r>
            </a:p>
          </p:txBody>
        </p:sp>
      </p:grpSp>
      <p:pic>
        <p:nvPicPr>
          <p:cNvPr id="800" name="Shape 800"/>
          <p:cNvPicPr preferRelativeResize="0"/>
          <p:nvPr/>
        </p:nvPicPr>
        <p:blipFill rotWithShape="1">
          <a:blip r:embed="rId6">
            <a:alphaModFix/>
          </a:blip>
          <a:srcRect b="87620" l="20223" r="77122" t="6753"/>
          <a:stretch/>
        </p:blipFill>
        <p:spPr>
          <a:xfrm>
            <a:off x="4605321" y="2380325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801" name="Shape 801"/>
          <p:cNvSpPr txBox="1"/>
          <p:nvPr/>
        </p:nvSpPr>
        <p:spPr>
          <a:xfrm>
            <a:off x="4917971" y="2816872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802" name="Shape 802"/>
          <p:cNvPicPr preferRelativeResize="0"/>
          <p:nvPr/>
        </p:nvPicPr>
        <p:blipFill rotWithShape="1">
          <a:blip r:embed="rId6">
            <a:alphaModFix/>
          </a:blip>
          <a:srcRect b="81488" l="8277" r="89068" t="12886"/>
          <a:stretch/>
        </p:blipFill>
        <p:spPr>
          <a:xfrm>
            <a:off x="4605321" y="3255621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Shape 803"/>
          <p:cNvSpPr txBox="1"/>
          <p:nvPr/>
        </p:nvSpPr>
        <p:spPr>
          <a:xfrm>
            <a:off x="4910225" y="3732125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grpSp>
        <p:nvGrpSpPr>
          <p:cNvPr id="804" name="Shape 804"/>
          <p:cNvGrpSpPr/>
          <p:nvPr/>
        </p:nvGrpSpPr>
        <p:grpSpPr>
          <a:xfrm>
            <a:off x="5358119" y="3247191"/>
            <a:ext cx="2315132" cy="724601"/>
            <a:chOff x="5358119" y="3247191"/>
            <a:chExt cx="2315132" cy="724601"/>
          </a:xfrm>
        </p:grpSpPr>
        <p:sp>
          <p:nvSpPr>
            <p:cNvPr id="805" name="Shape 805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806" name="Shape 806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Shape 807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808" name="Shape 808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809" name="Shape 809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810" name="Shape 810"/>
              <p:cNvCxnSpPr>
                <a:stCxn id="809" idx="1"/>
                <a:endCxn id="811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sp>
          <p:nvSpPr>
            <p:cNvPr id="812" name="Shape 812"/>
            <p:cNvSpPr/>
            <p:nvPr/>
          </p:nvSpPr>
          <p:spPr>
            <a:xfrm>
              <a:off x="5524617" y="326535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FF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Shape 813"/>
            <p:cNvSpPr txBox="1"/>
            <p:nvPr/>
          </p:nvSpPr>
          <p:spPr>
            <a:xfrm>
              <a:off x="6077651" y="3247191"/>
              <a:ext cx="91082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50% 특별 할인!</a:t>
              </a:r>
            </a:p>
          </p:txBody>
        </p:sp>
        <p:pic>
          <p:nvPicPr>
            <p:cNvPr id="814" name="Shape 81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1" name="Shape 811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15" name="Shape 815"/>
          <p:cNvPicPr preferRelativeResize="0"/>
          <p:nvPr/>
        </p:nvPicPr>
        <p:blipFill rotWithShape="1">
          <a:blip r:embed="rId6">
            <a:alphaModFix/>
          </a:blip>
          <a:srcRect b="81419" l="59154" r="38190" t="12955"/>
          <a:stretch/>
        </p:blipFill>
        <p:spPr>
          <a:xfrm>
            <a:off x="4605321" y="4118796"/>
            <a:ext cx="685393" cy="678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6" name="Shape 816"/>
          <p:cNvGrpSpPr/>
          <p:nvPr/>
        </p:nvGrpSpPr>
        <p:grpSpPr>
          <a:xfrm>
            <a:off x="5393395" y="4121562"/>
            <a:ext cx="2315132" cy="723295"/>
            <a:chOff x="5358119" y="3248498"/>
            <a:chExt cx="2315132" cy="723295"/>
          </a:xfrm>
        </p:grpSpPr>
        <p:sp>
          <p:nvSpPr>
            <p:cNvPr id="817" name="Shape 817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818" name="Shape 818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Shape 819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820" name="Shape 820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821" name="Shape 821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822" name="Shape 822"/>
              <p:cNvCxnSpPr>
                <a:stCxn id="821" idx="1"/>
                <a:endCxn id="823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sp>
          <p:nvSpPr>
            <p:cNvPr id="824" name="Shape 824"/>
            <p:cNvSpPr/>
            <p:nvPr/>
          </p:nvSpPr>
          <p:spPr>
            <a:xfrm>
              <a:off x="5524617" y="326535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C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Shape 825"/>
            <p:cNvSpPr txBox="1"/>
            <p:nvPr/>
          </p:nvSpPr>
          <p:spPr>
            <a:xfrm>
              <a:off x="6215753" y="3248498"/>
              <a:ext cx="668773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30% 할인!</a:t>
              </a:r>
            </a:p>
          </p:txBody>
        </p:sp>
        <p:pic>
          <p:nvPicPr>
            <p:cNvPr id="826" name="Shape 82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3" name="Shape 82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27" name="Shape 827"/>
          <p:cNvPicPr preferRelativeResize="0"/>
          <p:nvPr/>
        </p:nvPicPr>
        <p:blipFill rotWithShape="1">
          <a:blip r:embed="rId6">
            <a:alphaModFix/>
          </a:blip>
          <a:srcRect b="88732" l="51474" r="45870" t="6907"/>
          <a:stretch/>
        </p:blipFill>
        <p:spPr>
          <a:xfrm>
            <a:off x="4605321" y="4993657"/>
            <a:ext cx="685393" cy="525994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Shape 828"/>
          <p:cNvSpPr txBox="1"/>
          <p:nvPr/>
        </p:nvSpPr>
        <p:spPr>
          <a:xfrm>
            <a:off x="5348008" y="5223082"/>
            <a:ext cx="231513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829" name="Shape 829"/>
          <p:cNvSpPr/>
          <p:nvPr/>
        </p:nvSpPr>
        <p:spPr>
          <a:xfrm>
            <a:off x="5514505" y="5004012"/>
            <a:ext cx="2003079" cy="234146"/>
          </a:xfrm>
          <a:prstGeom prst="ribbon2">
            <a:avLst>
              <a:gd fmla="val 16667" name="adj1"/>
              <a:gd fmla="val 63892" name="adj2"/>
            </a:avLst>
          </a:prstGeom>
          <a:solidFill>
            <a:schemeClr val="lt2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Shape 830"/>
          <p:cNvSpPr txBox="1"/>
          <p:nvPr/>
        </p:nvSpPr>
        <p:spPr>
          <a:xfrm>
            <a:off x="6205642" y="4987153"/>
            <a:ext cx="665567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특별 판매!</a:t>
            </a:r>
          </a:p>
        </p:txBody>
      </p:sp>
      <p:sp>
        <p:nvSpPr>
          <p:cNvPr id="831" name="Shape 831"/>
          <p:cNvSpPr txBox="1"/>
          <p:nvPr/>
        </p:nvSpPr>
        <p:spPr>
          <a:xfrm>
            <a:off x="4917971" y="4605596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832" name="Shape 832"/>
          <p:cNvSpPr txBox="1"/>
          <p:nvPr/>
        </p:nvSpPr>
        <p:spPr>
          <a:xfrm>
            <a:off x="4910225" y="5314991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833" name="Shape 83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10463" y="277132"/>
            <a:ext cx="334688" cy="334688"/>
          </a:xfrm>
          <a:prstGeom prst="rect">
            <a:avLst/>
          </a:prstGeom>
          <a:noFill/>
          <a:ln>
            <a:noFill/>
          </a:ln>
        </p:spPr>
      </p:pic>
      <p:sp>
        <p:nvSpPr>
          <p:cNvPr id="834" name="Shape 834"/>
          <p:cNvSpPr/>
          <p:nvPr/>
        </p:nvSpPr>
        <p:spPr>
          <a:xfrm>
            <a:off x="6480253" y="262432"/>
            <a:ext cx="201307" cy="219547"/>
          </a:xfrm>
          <a:prstGeom prst="ellipse">
            <a:avLst/>
          </a:prstGeom>
          <a:solidFill>
            <a:srgbClr val="FF0000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Shape 835"/>
          <p:cNvSpPr txBox="1"/>
          <p:nvPr/>
        </p:nvSpPr>
        <p:spPr>
          <a:xfrm>
            <a:off x="8416403" y="2293693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시장으로 바로가기 할 경우 한정 판매 UI로 이동 한다.</a:t>
            </a:r>
          </a:p>
        </p:txBody>
      </p:sp>
      <p:sp>
        <p:nvSpPr>
          <p:cNvPr id="836" name="Shape 836"/>
          <p:cNvSpPr/>
          <p:nvPr/>
        </p:nvSpPr>
        <p:spPr>
          <a:xfrm>
            <a:off x="4333842" y="241187"/>
            <a:ext cx="3520799" cy="6234545"/>
          </a:xfrm>
          <a:prstGeom prst="rect">
            <a:avLst/>
          </a:prstGeom>
          <a:solidFill>
            <a:schemeClr val="dk1">
              <a:alpha val="69803"/>
            </a:schemeClr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37" name="Shape 837"/>
          <p:cNvCxnSpPr/>
          <p:nvPr/>
        </p:nvCxnSpPr>
        <p:spPr>
          <a:xfrm>
            <a:off x="4333842" y="2536416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838" name="Shape 838"/>
          <p:cNvCxnSpPr/>
          <p:nvPr/>
        </p:nvCxnSpPr>
        <p:spPr>
          <a:xfrm>
            <a:off x="4333842" y="3432360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839" name="Shape 839"/>
          <p:cNvSpPr/>
          <p:nvPr/>
        </p:nvSpPr>
        <p:spPr>
          <a:xfrm>
            <a:off x="4332019" y="2559033"/>
            <a:ext cx="3522620" cy="851093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Shape 840"/>
          <p:cNvSpPr txBox="1"/>
          <p:nvPr/>
        </p:nvSpPr>
        <p:spPr>
          <a:xfrm>
            <a:off x="4658298" y="2598641"/>
            <a:ext cx="301490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영주님! 한정 판매 상점이 오픈 되었습니다!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특별한 아이템을 판다고 하니 구경가보세요~</a:t>
            </a:r>
          </a:p>
        </p:txBody>
      </p:sp>
      <p:cxnSp>
        <p:nvCxnSpPr>
          <p:cNvPr id="841" name="Shape 841"/>
          <p:cNvCxnSpPr>
            <a:stCxn id="835" idx="1"/>
          </p:cNvCxnSpPr>
          <p:nvPr/>
        </p:nvCxnSpPr>
        <p:spPr>
          <a:xfrm flipH="1">
            <a:off x="6727403" y="2493748"/>
            <a:ext cx="1689000" cy="705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842" name="Shape 842"/>
          <p:cNvSpPr/>
          <p:nvPr/>
        </p:nvSpPr>
        <p:spPr>
          <a:xfrm>
            <a:off x="5457335" y="3042948"/>
            <a:ext cx="1270179" cy="312028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시장으로 가기</a:t>
            </a:r>
          </a:p>
        </p:txBody>
      </p:sp>
      <p:sp>
        <p:nvSpPr>
          <p:cNvPr id="843" name="Shape 843"/>
          <p:cNvSpPr txBox="1"/>
          <p:nvPr/>
        </p:nvSpPr>
        <p:spPr>
          <a:xfrm>
            <a:off x="8423157" y="2994758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다른 영역을 터치하면 팝업창만 닫힌다.</a:t>
            </a:r>
          </a:p>
        </p:txBody>
      </p:sp>
      <p:sp>
        <p:nvSpPr>
          <p:cNvPr id="844" name="Shape 844"/>
          <p:cNvSpPr txBox="1"/>
          <p:nvPr/>
        </p:nvSpPr>
        <p:spPr>
          <a:xfrm>
            <a:off x="8416403" y="1594834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한정 판매 상점이 활성화 상태일 시, 해당 팝업이 우선 출력</a:t>
            </a:r>
          </a:p>
        </p:txBody>
      </p:sp>
      <p:sp>
        <p:nvSpPr>
          <p:cNvPr id="845" name="Shape 84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9803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추후 기획 예정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Shape 851"/>
          <p:cNvSpPr/>
          <p:nvPr/>
        </p:nvSpPr>
        <p:spPr>
          <a:xfrm>
            <a:off x="4336028" y="241187"/>
            <a:ext cx="3520799" cy="6234545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Shape 852"/>
          <p:cNvSpPr/>
          <p:nvPr/>
        </p:nvSpPr>
        <p:spPr>
          <a:xfrm>
            <a:off x="4383755" y="626785"/>
            <a:ext cx="3423929" cy="4991418"/>
          </a:xfrm>
          <a:prstGeom prst="roundRect">
            <a:avLst>
              <a:gd fmla="val 75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Shape 853"/>
          <p:cNvSpPr/>
          <p:nvPr/>
        </p:nvSpPr>
        <p:spPr>
          <a:xfrm>
            <a:off x="4343575" y="5965064"/>
            <a:ext cx="3520799" cy="50421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Shape 854"/>
          <p:cNvSpPr/>
          <p:nvPr/>
        </p:nvSpPr>
        <p:spPr>
          <a:xfrm>
            <a:off x="4383769" y="6022512"/>
            <a:ext cx="415800" cy="415800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</a:t>
            </a:r>
          </a:p>
        </p:txBody>
      </p:sp>
      <p:sp>
        <p:nvSpPr>
          <p:cNvPr id="855" name="Shape 855"/>
          <p:cNvSpPr/>
          <p:nvPr/>
        </p:nvSpPr>
        <p:spPr>
          <a:xfrm>
            <a:off x="4383755" y="286211"/>
            <a:ext cx="1138046" cy="340575"/>
          </a:xfrm>
          <a:prstGeom prst="roundRect">
            <a:avLst>
              <a:gd fmla="val 4573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856" name="Shape 856"/>
          <p:cNvSpPr txBox="1"/>
          <p:nvPr/>
        </p:nvSpPr>
        <p:spPr>
          <a:xfrm>
            <a:off x="584420" y="667910"/>
            <a:ext cx="3325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UI 구성 화면 입니다</a:t>
            </a:r>
          </a:p>
        </p:txBody>
      </p:sp>
      <p:sp>
        <p:nvSpPr>
          <p:cNvPr id="857" name="Shape 857"/>
          <p:cNvSpPr/>
          <p:nvPr/>
        </p:nvSpPr>
        <p:spPr>
          <a:xfrm>
            <a:off x="215538" y="142595"/>
            <a:ext cx="25987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 UI 구성</a:t>
            </a:r>
          </a:p>
        </p:txBody>
      </p:sp>
      <p:cxnSp>
        <p:nvCxnSpPr>
          <p:cNvPr id="858" name="Shape 858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859" name="Shape 859"/>
          <p:cNvSpPr/>
          <p:nvPr/>
        </p:nvSpPr>
        <p:spPr>
          <a:xfrm>
            <a:off x="5526069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한정판매</a:t>
            </a:r>
          </a:p>
        </p:txBody>
      </p:sp>
      <p:sp>
        <p:nvSpPr>
          <p:cNvPr id="860" name="Shape 860"/>
          <p:cNvSpPr/>
          <p:nvPr/>
        </p:nvSpPr>
        <p:spPr>
          <a:xfrm>
            <a:off x="6671675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이벤트</a:t>
            </a:r>
          </a:p>
        </p:txBody>
      </p:sp>
      <p:sp>
        <p:nvSpPr>
          <p:cNvPr id="861" name="Shape 861"/>
          <p:cNvSpPr/>
          <p:nvPr/>
        </p:nvSpPr>
        <p:spPr>
          <a:xfrm>
            <a:off x="4439726" y="684233"/>
            <a:ext cx="3310732" cy="158515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2" name="Shape 8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4764" y="295327"/>
            <a:ext cx="334688" cy="334688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Shape 863"/>
          <p:cNvSpPr/>
          <p:nvPr/>
        </p:nvSpPr>
        <p:spPr>
          <a:xfrm>
            <a:off x="4448607" y="2275849"/>
            <a:ext cx="3310732" cy="326821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Shape 864"/>
          <p:cNvSpPr/>
          <p:nvPr/>
        </p:nvSpPr>
        <p:spPr>
          <a:xfrm>
            <a:off x="4517050" y="2326838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Shape 865"/>
          <p:cNvSpPr/>
          <p:nvPr/>
        </p:nvSpPr>
        <p:spPr>
          <a:xfrm>
            <a:off x="4517050" y="3194814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Shape 866"/>
          <p:cNvSpPr/>
          <p:nvPr/>
        </p:nvSpPr>
        <p:spPr>
          <a:xfrm>
            <a:off x="4519476" y="4054580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Shape 867"/>
          <p:cNvSpPr/>
          <p:nvPr/>
        </p:nvSpPr>
        <p:spPr>
          <a:xfrm>
            <a:off x="4517050" y="4929932"/>
            <a:ext cx="3173847" cy="614131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8" name="Shape 868"/>
          <p:cNvSpPr/>
          <p:nvPr/>
        </p:nvSpPr>
        <p:spPr>
          <a:xfrm>
            <a:off x="4598955" y="238152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9" name="Shape 869"/>
          <p:cNvSpPr/>
          <p:nvPr/>
        </p:nvSpPr>
        <p:spPr>
          <a:xfrm>
            <a:off x="4598955" y="3254181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Shape 870"/>
          <p:cNvSpPr/>
          <p:nvPr/>
        </p:nvSpPr>
        <p:spPr>
          <a:xfrm>
            <a:off x="4598955" y="412025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Shape 871"/>
          <p:cNvSpPr/>
          <p:nvPr/>
        </p:nvSpPr>
        <p:spPr>
          <a:xfrm>
            <a:off x="4598955" y="4992507"/>
            <a:ext cx="701328" cy="551556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2" name="Shape 872"/>
          <p:cNvGrpSpPr/>
          <p:nvPr/>
        </p:nvGrpSpPr>
        <p:grpSpPr>
          <a:xfrm>
            <a:off x="5343330" y="2578388"/>
            <a:ext cx="2315132" cy="487366"/>
            <a:chOff x="5343330" y="2578388"/>
            <a:chExt cx="2315132" cy="487366"/>
          </a:xfrm>
        </p:grpSpPr>
        <p:sp>
          <p:nvSpPr>
            <p:cNvPr id="873" name="Shape 873"/>
            <p:cNvSpPr txBox="1"/>
            <p:nvPr/>
          </p:nvSpPr>
          <p:spPr>
            <a:xfrm>
              <a:off x="5343330" y="2578388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874" name="Shape 874"/>
            <p:cNvSpPr/>
            <p:nvPr/>
          </p:nvSpPr>
          <p:spPr>
            <a:xfrm>
              <a:off x="5396260" y="2836433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Shape 875"/>
            <p:cNvSpPr txBox="1"/>
            <p:nvPr/>
          </p:nvSpPr>
          <p:spPr>
            <a:xfrm>
              <a:off x="6800853" y="2804144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grpSp>
          <p:nvGrpSpPr>
            <p:cNvPr id="876" name="Shape 876"/>
            <p:cNvGrpSpPr/>
            <p:nvPr/>
          </p:nvGrpSpPr>
          <p:grpSpPr>
            <a:xfrm>
              <a:off x="5541916" y="2774368"/>
              <a:ext cx="952762" cy="290101"/>
              <a:chOff x="5396260" y="2774368"/>
              <a:chExt cx="952762" cy="290101"/>
            </a:xfrm>
          </p:grpSpPr>
          <p:pic>
            <p:nvPicPr>
              <p:cNvPr id="877" name="Shape 877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396260" y="2774368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78" name="Shape 878"/>
              <p:cNvSpPr txBox="1"/>
              <p:nvPr/>
            </p:nvSpPr>
            <p:spPr>
              <a:xfrm>
                <a:off x="5576223" y="2802860"/>
                <a:ext cx="676787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cxnSp>
            <p:nvCxnSpPr>
              <p:cNvPr id="879" name="Shape 879"/>
              <p:cNvCxnSpPr>
                <a:stCxn id="878" idx="1"/>
              </p:cNvCxnSpPr>
              <p:nvPr/>
            </p:nvCxnSpPr>
            <p:spPr>
              <a:xfrm>
                <a:off x="5576223" y="2933665"/>
                <a:ext cx="772800" cy="51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880" name="Shape 88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00189" y="2766655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81" name="Shape 881"/>
          <p:cNvPicPr preferRelativeResize="0"/>
          <p:nvPr/>
        </p:nvPicPr>
        <p:blipFill rotWithShape="1">
          <a:blip r:embed="rId5">
            <a:alphaModFix/>
          </a:blip>
          <a:srcRect b="87620" l="20223" r="77122" t="6753"/>
          <a:stretch/>
        </p:blipFill>
        <p:spPr>
          <a:xfrm>
            <a:off x="4605321" y="2380325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882" name="Shape 882"/>
          <p:cNvSpPr txBox="1"/>
          <p:nvPr/>
        </p:nvSpPr>
        <p:spPr>
          <a:xfrm>
            <a:off x="4917971" y="2816872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883" name="Shape 883"/>
          <p:cNvPicPr preferRelativeResize="0"/>
          <p:nvPr/>
        </p:nvPicPr>
        <p:blipFill rotWithShape="1">
          <a:blip r:embed="rId5">
            <a:alphaModFix/>
          </a:blip>
          <a:srcRect b="81488" l="8277" r="89068" t="12886"/>
          <a:stretch/>
        </p:blipFill>
        <p:spPr>
          <a:xfrm>
            <a:off x="4605321" y="3255621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884" name="Shape 884"/>
          <p:cNvSpPr txBox="1"/>
          <p:nvPr/>
        </p:nvSpPr>
        <p:spPr>
          <a:xfrm>
            <a:off x="4910225" y="3732125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grpSp>
        <p:nvGrpSpPr>
          <p:cNvPr id="885" name="Shape 885"/>
          <p:cNvGrpSpPr/>
          <p:nvPr/>
        </p:nvGrpSpPr>
        <p:grpSpPr>
          <a:xfrm>
            <a:off x="5358119" y="3484426"/>
            <a:ext cx="2315132" cy="487367"/>
            <a:chOff x="5358119" y="3484426"/>
            <a:chExt cx="2315132" cy="487367"/>
          </a:xfrm>
        </p:grpSpPr>
        <p:sp>
          <p:nvSpPr>
            <p:cNvPr id="886" name="Shape 886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887" name="Shape 887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Shape 888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889" name="Shape 889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890" name="Shape 890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891" name="Shape 891"/>
              <p:cNvCxnSpPr>
                <a:stCxn id="890" idx="1"/>
                <a:endCxn id="892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893" name="Shape 89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2" name="Shape 89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94" name="Shape 894"/>
          <p:cNvPicPr preferRelativeResize="0"/>
          <p:nvPr/>
        </p:nvPicPr>
        <p:blipFill rotWithShape="1">
          <a:blip r:embed="rId5">
            <a:alphaModFix/>
          </a:blip>
          <a:srcRect b="81419" l="59154" r="38190" t="12955"/>
          <a:stretch/>
        </p:blipFill>
        <p:spPr>
          <a:xfrm>
            <a:off x="4605321" y="4118796"/>
            <a:ext cx="685393" cy="678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5" name="Shape 895"/>
          <p:cNvGrpSpPr/>
          <p:nvPr/>
        </p:nvGrpSpPr>
        <p:grpSpPr>
          <a:xfrm>
            <a:off x="5393395" y="4357490"/>
            <a:ext cx="2315132" cy="487367"/>
            <a:chOff x="5358119" y="3484426"/>
            <a:chExt cx="2315132" cy="487367"/>
          </a:xfrm>
        </p:grpSpPr>
        <p:sp>
          <p:nvSpPr>
            <p:cNvPr id="896" name="Shape 896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897" name="Shape 897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Shape 898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899" name="Shape 899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900" name="Shape 900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901" name="Shape 901"/>
              <p:cNvCxnSpPr>
                <a:stCxn id="900" idx="1"/>
                <a:endCxn id="902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903" name="Shape 90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2" name="Shape 90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04" name="Shape 904"/>
          <p:cNvPicPr preferRelativeResize="0"/>
          <p:nvPr/>
        </p:nvPicPr>
        <p:blipFill rotWithShape="1">
          <a:blip r:embed="rId5">
            <a:alphaModFix/>
          </a:blip>
          <a:srcRect b="88732" l="51474" r="45870" t="6907"/>
          <a:stretch/>
        </p:blipFill>
        <p:spPr>
          <a:xfrm>
            <a:off x="4605321" y="4993657"/>
            <a:ext cx="685393" cy="525994"/>
          </a:xfrm>
          <a:prstGeom prst="rect">
            <a:avLst/>
          </a:prstGeom>
          <a:noFill/>
          <a:ln>
            <a:noFill/>
          </a:ln>
        </p:spPr>
      </p:pic>
      <p:sp>
        <p:nvSpPr>
          <p:cNvPr id="905" name="Shape 905"/>
          <p:cNvSpPr txBox="1"/>
          <p:nvPr/>
        </p:nvSpPr>
        <p:spPr>
          <a:xfrm>
            <a:off x="5348008" y="5223082"/>
            <a:ext cx="231513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906" name="Shape 906"/>
          <p:cNvSpPr txBox="1"/>
          <p:nvPr/>
        </p:nvSpPr>
        <p:spPr>
          <a:xfrm>
            <a:off x="4917971" y="4605596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907" name="Shape 907"/>
          <p:cNvSpPr txBox="1"/>
          <p:nvPr/>
        </p:nvSpPr>
        <p:spPr>
          <a:xfrm>
            <a:off x="4910225" y="5314991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908" name="Shape 908"/>
          <p:cNvSpPr/>
          <p:nvPr/>
        </p:nvSpPr>
        <p:spPr>
          <a:xfrm>
            <a:off x="5411048" y="2405516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909" name="Shape 909"/>
          <p:cNvSpPr/>
          <p:nvPr/>
        </p:nvSpPr>
        <p:spPr>
          <a:xfrm>
            <a:off x="6749875" y="2405516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9999</a:t>
            </a:r>
          </a:p>
        </p:txBody>
      </p:sp>
      <p:sp>
        <p:nvSpPr>
          <p:cNvPr id="910" name="Shape 910"/>
          <p:cNvSpPr/>
          <p:nvPr/>
        </p:nvSpPr>
        <p:spPr>
          <a:xfrm>
            <a:off x="5398935" y="3282798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911" name="Shape 911"/>
          <p:cNvSpPr/>
          <p:nvPr/>
        </p:nvSpPr>
        <p:spPr>
          <a:xfrm>
            <a:off x="6737763" y="3282798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912" name="Shape 912"/>
          <p:cNvSpPr/>
          <p:nvPr/>
        </p:nvSpPr>
        <p:spPr>
          <a:xfrm>
            <a:off x="4590603" y="3269500"/>
            <a:ext cx="743634" cy="670518"/>
          </a:xfrm>
          <a:prstGeom prst="noSmoking">
            <a:avLst>
              <a:gd fmla="val 18750" name="adj"/>
            </a:avLst>
          </a:prstGeom>
          <a:solidFill>
            <a:srgbClr val="FF0000">
              <a:alpha val="80784"/>
            </a:srgbClr>
          </a:solidFill>
          <a:ln cap="flat" cmpd="sng" w="12700">
            <a:solidFill>
              <a:srgbClr val="FFFF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Sold Out</a:t>
            </a:r>
          </a:p>
        </p:txBody>
      </p:sp>
      <p:sp>
        <p:nvSpPr>
          <p:cNvPr id="913" name="Shape 913"/>
          <p:cNvSpPr/>
          <p:nvPr/>
        </p:nvSpPr>
        <p:spPr>
          <a:xfrm>
            <a:off x="5436989" y="4151685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914" name="Shape 914"/>
          <p:cNvSpPr/>
          <p:nvPr/>
        </p:nvSpPr>
        <p:spPr>
          <a:xfrm>
            <a:off x="6775817" y="4151685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9999</a:t>
            </a:r>
          </a:p>
        </p:txBody>
      </p:sp>
      <p:sp>
        <p:nvSpPr>
          <p:cNvPr id="915" name="Shape 915"/>
          <p:cNvSpPr/>
          <p:nvPr/>
        </p:nvSpPr>
        <p:spPr>
          <a:xfrm>
            <a:off x="5436989" y="4992062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916" name="Shape 916"/>
          <p:cNvSpPr/>
          <p:nvPr/>
        </p:nvSpPr>
        <p:spPr>
          <a:xfrm>
            <a:off x="6775817" y="4992062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9999</a:t>
            </a:r>
          </a:p>
        </p:txBody>
      </p:sp>
      <p:sp>
        <p:nvSpPr>
          <p:cNvPr id="917" name="Shape 917"/>
          <p:cNvSpPr/>
          <p:nvPr/>
        </p:nvSpPr>
        <p:spPr>
          <a:xfrm>
            <a:off x="5799437" y="1953656"/>
            <a:ext cx="1869988" cy="28125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Shape 918"/>
          <p:cNvSpPr txBox="1"/>
          <p:nvPr/>
        </p:nvSpPr>
        <p:spPr>
          <a:xfrm>
            <a:off x="5804400" y="1964865"/>
            <a:ext cx="1781256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판매 종료 시간: 23:59:59</a:t>
            </a:r>
          </a:p>
        </p:txBody>
      </p:sp>
      <p:sp>
        <p:nvSpPr>
          <p:cNvPr id="919" name="Shape 919"/>
          <p:cNvSpPr/>
          <p:nvPr/>
        </p:nvSpPr>
        <p:spPr>
          <a:xfrm>
            <a:off x="5820673" y="1163782"/>
            <a:ext cx="1869988" cy="565278"/>
          </a:xfrm>
          <a:prstGeom prst="wedgeRectCallout">
            <a:avLst>
              <a:gd fmla="val -66436" name="adj1"/>
              <a:gd fmla="val -25277" name="adj2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Shape 920"/>
          <p:cNvSpPr txBox="1"/>
          <p:nvPr/>
        </p:nvSpPr>
        <p:spPr>
          <a:xfrm>
            <a:off x="5849201" y="1225462"/>
            <a:ext cx="1852579" cy="40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영주님! 이건 날이면 날마다 오는 기회가 아니랍니다!</a:t>
            </a:r>
          </a:p>
        </p:txBody>
      </p:sp>
      <p:sp>
        <p:nvSpPr>
          <p:cNvPr id="921" name="Shape 921"/>
          <p:cNvSpPr txBox="1"/>
          <p:nvPr/>
        </p:nvSpPr>
        <p:spPr>
          <a:xfrm>
            <a:off x="8638563" y="1037241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 판매 종료 시간을 표시 한다.</a:t>
            </a:r>
          </a:p>
        </p:txBody>
      </p:sp>
      <p:cxnSp>
        <p:nvCxnSpPr>
          <p:cNvPr id="922" name="Shape 922"/>
          <p:cNvCxnSpPr>
            <a:stCxn id="921" idx="1"/>
            <a:endCxn id="917" idx="3"/>
          </p:cNvCxnSpPr>
          <p:nvPr/>
        </p:nvCxnSpPr>
        <p:spPr>
          <a:xfrm flipH="1">
            <a:off x="7669563" y="1160352"/>
            <a:ext cx="969000" cy="933899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923" name="Shape 923"/>
          <p:cNvSpPr txBox="1"/>
          <p:nvPr/>
        </p:nvSpPr>
        <p:spPr>
          <a:xfrm>
            <a:off x="8638563" y="2332166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 판매 아이템은 정해진 수량이 존재한다.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다른 유저가 구매하면 구매 개수가 즉시 차감된다.</a:t>
            </a:r>
          </a:p>
        </p:txBody>
      </p:sp>
      <p:cxnSp>
        <p:nvCxnSpPr>
          <p:cNvPr id="924" name="Shape 924"/>
          <p:cNvCxnSpPr>
            <a:stCxn id="923" idx="1"/>
            <a:endCxn id="909" idx="3"/>
          </p:cNvCxnSpPr>
          <p:nvPr/>
        </p:nvCxnSpPr>
        <p:spPr>
          <a:xfrm rot="10800000">
            <a:off x="7616463" y="2502521"/>
            <a:ext cx="1022100" cy="2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925" name="Shape 925"/>
          <p:cNvSpPr txBox="1"/>
          <p:nvPr/>
        </p:nvSpPr>
        <p:spPr>
          <a:xfrm>
            <a:off x="8607861" y="3346780"/>
            <a:ext cx="3137178" cy="55399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구매 수량이 모두 사라진 아이템의 경우 판매완료 표시와 함께 더 이상 구매가 불가능 하도록 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터치 시 경고 팝업</a:t>
            </a:r>
          </a:p>
        </p:txBody>
      </p:sp>
      <p:cxnSp>
        <p:nvCxnSpPr>
          <p:cNvPr id="926" name="Shape 926"/>
          <p:cNvCxnSpPr>
            <a:stCxn id="925" idx="1"/>
          </p:cNvCxnSpPr>
          <p:nvPr/>
        </p:nvCxnSpPr>
        <p:spPr>
          <a:xfrm rot="10800000">
            <a:off x="7585761" y="3517279"/>
            <a:ext cx="1022100" cy="106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927" name="Shape 927"/>
          <p:cNvSpPr txBox="1"/>
          <p:nvPr/>
        </p:nvSpPr>
        <p:spPr>
          <a:xfrm>
            <a:off x="8607861" y="4374771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항목을 터치하면 상세 정보와 구매 팝업이 뜬다.</a:t>
            </a:r>
          </a:p>
        </p:txBody>
      </p:sp>
      <p:cxnSp>
        <p:nvCxnSpPr>
          <p:cNvPr id="928" name="Shape 928"/>
          <p:cNvCxnSpPr>
            <a:stCxn id="927" idx="1"/>
            <a:endCxn id="896" idx="3"/>
          </p:cNvCxnSpPr>
          <p:nvPr/>
        </p:nvCxnSpPr>
        <p:spPr>
          <a:xfrm rot="10800000">
            <a:off x="7708461" y="4472981"/>
            <a:ext cx="899400" cy="24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pic>
        <p:nvPicPr>
          <p:cNvPr descr="https://i.imgur.com/GIyV05a.png" id="929" name="Shape 92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441200" y="673837"/>
            <a:ext cx="1405963" cy="1607176"/>
          </a:xfrm>
          <a:prstGeom prst="rect">
            <a:avLst/>
          </a:prstGeom>
          <a:noFill/>
          <a:ln>
            <a:noFill/>
          </a:ln>
        </p:spPr>
      </p:pic>
      <p:sp>
        <p:nvSpPr>
          <p:cNvPr id="930" name="Shape 9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9803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추후 기획 예정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Shape 936"/>
          <p:cNvSpPr/>
          <p:nvPr/>
        </p:nvSpPr>
        <p:spPr>
          <a:xfrm>
            <a:off x="4336028" y="241187"/>
            <a:ext cx="3520799" cy="6234545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Shape 937"/>
          <p:cNvSpPr/>
          <p:nvPr/>
        </p:nvSpPr>
        <p:spPr>
          <a:xfrm>
            <a:off x="4383755" y="626785"/>
            <a:ext cx="3423929" cy="4991418"/>
          </a:xfrm>
          <a:prstGeom prst="roundRect">
            <a:avLst>
              <a:gd fmla="val 75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8" name="Shape 938"/>
          <p:cNvSpPr/>
          <p:nvPr/>
        </p:nvSpPr>
        <p:spPr>
          <a:xfrm>
            <a:off x="4343575" y="5965064"/>
            <a:ext cx="3520799" cy="50421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Shape 939"/>
          <p:cNvSpPr/>
          <p:nvPr/>
        </p:nvSpPr>
        <p:spPr>
          <a:xfrm>
            <a:off x="4383769" y="6022512"/>
            <a:ext cx="415800" cy="415800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</a:t>
            </a:r>
          </a:p>
        </p:txBody>
      </p:sp>
      <p:sp>
        <p:nvSpPr>
          <p:cNvPr id="940" name="Shape 940"/>
          <p:cNvSpPr/>
          <p:nvPr/>
        </p:nvSpPr>
        <p:spPr>
          <a:xfrm>
            <a:off x="4383755" y="286211"/>
            <a:ext cx="1138046" cy="340575"/>
          </a:xfrm>
          <a:prstGeom prst="roundRect">
            <a:avLst>
              <a:gd fmla="val 4573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941" name="Shape 941"/>
          <p:cNvSpPr txBox="1"/>
          <p:nvPr/>
        </p:nvSpPr>
        <p:spPr>
          <a:xfrm>
            <a:off x="584420" y="667910"/>
            <a:ext cx="3325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UI 구성 화면 입니다</a:t>
            </a:r>
          </a:p>
        </p:txBody>
      </p:sp>
      <p:sp>
        <p:nvSpPr>
          <p:cNvPr id="942" name="Shape 942"/>
          <p:cNvSpPr/>
          <p:nvPr/>
        </p:nvSpPr>
        <p:spPr>
          <a:xfrm>
            <a:off x="215538" y="142595"/>
            <a:ext cx="332013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 UI 구성 - 구매</a:t>
            </a:r>
          </a:p>
        </p:txBody>
      </p:sp>
      <p:cxnSp>
        <p:nvCxnSpPr>
          <p:cNvPr id="943" name="Shape 943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944" name="Shape 944"/>
          <p:cNvSpPr/>
          <p:nvPr/>
        </p:nvSpPr>
        <p:spPr>
          <a:xfrm>
            <a:off x="5526069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한정판매</a:t>
            </a:r>
          </a:p>
        </p:txBody>
      </p:sp>
      <p:sp>
        <p:nvSpPr>
          <p:cNvPr id="945" name="Shape 945"/>
          <p:cNvSpPr/>
          <p:nvPr/>
        </p:nvSpPr>
        <p:spPr>
          <a:xfrm>
            <a:off x="6671675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이벤트</a:t>
            </a:r>
          </a:p>
        </p:txBody>
      </p:sp>
      <p:sp>
        <p:nvSpPr>
          <p:cNvPr id="946" name="Shape 946"/>
          <p:cNvSpPr/>
          <p:nvPr/>
        </p:nvSpPr>
        <p:spPr>
          <a:xfrm>
            <a:off x="4439726" y="684233"/>
            <a:ext cx="3310732" cy="158515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7" name="Shape 9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4764" y="295327"/>
            <a:ext cx="334688" cy="334688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Shape 948"/>
          <p:cNvSpPr/>
          <p:nvPr/>
        </p:nvSpPr>
        <p:spPr>
          <a:xfrm>
            <a:off x="4448607" y="2275849"/>
            <a:ext cx="3310732" cy="326821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Shape 949"/>
          <p:cNvSpPr/>
          <p:nvPr/>
        </p:nvSpPr>
        <p:spPr>
          <a:xfrm>
            <a:off x="4517050" y="2326838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Shape 950"/>
          <p:cNvSpPr/>
          <p:nvPr/>
        </p:nvSpPr>
        <p:spPr>
          <a:xfrm>
            <a:off x="4517050" y="3194814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Shape 951"/>
          <p:cNvSpPr/>
          <p:nvPr/>
        </p:nvSpPr>
        <p:spPr>
          <a:xfrm>
            <a:off x="4519476" y="4054580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Shape 952"/>
          <p:cNvSpPr/>
          <p:nvPr/>
        </p:nvSpPr>
        <p:spPr>
          <a:xfrm>
            <a:off x="4517050" y="4929932"/>
            <a:ext cx="3173847" cy="614131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Shape 953"/>
          <p:cNvSpPr/>
          <p:nvPr/>
        </p:nvSpPr>
        <p:spPr>
          <a:xfrm>
            <a:off x="4598955" y="238152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Shape 954"/>
          <p:cNvSpPr/>
          <p:nvPr/>
        </p:nvSpPr>
        <p:spPr>
          <a:xfrm>
            <a:off x="4598955" y="3254181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Shape 955"/>
          <p:cNvSpPr/>
          <p:nvPr/>
        </p:nvSpPr>
        <p:spPr>
          <a:xfrm>
            <a:off x="4598955" y="412025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Shape 956"/>
          <p:cNvSpPr/>
          <p:nvPr/>
        </p:nvSpPr>
        <p:spPr>
          <a:xfrm>
            <a:off x="4598955" y="4992507"/>
            <a:ext cx="701328" cy="551556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7" name="Shape 957"/>
          <p:cNvGrpSpPr/>
          <p:nvPr/>
        </p:nvGrpSpPr>
        <p:grpSpPr>
          <a:xfrm>
            <a:off x="5343330" y="2578388"/>
            <a:ext cx="2315132" cy="487366"/>
            <a:chOff x="5343330" y="2578388"/>
            <a:chExt cx="2315132" cy="487366"/>
          </a:xfrm>
        </p:grpSpPr>
        <p:sp>
          <p:nvSpPr>
            <p:cNvPr id="958" name="Shape 958"/>
            <p:cNvSpPr txBox="1"/>
            <p:nvPr/>
          </p:nvSpPr>
          <p:spPr>
            <a:xfrm>
              <a:off x="5343330" y="2578388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959" name="Shape 959"/>
            <p:cNvSpPr/>
            <p:nvPr/>
          </p:nvSpPr>
          <p:spPr>
            <a:xfrm>
              <a:off x="5396260" y="2836433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Shape 960"/>
            <p:cNvSpPr txBox="1"/>
            <p:nvPr/>
          </p:nvSpPr>
          <p:spPr>
            <a:xfrm>
              <a:off x="6800853" y="2804144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grpSp>
          <p:nvGrpSpPr>
            <p:cNvPr id="961" name="Shape 961"/>
            <p:cNvGrpSpPr/>
            <p:nvPr/>
          </p:nvGrpSpPr>
          <p:grpSpPr>
            <a:xfrm>
              <a:off x="5541916" y="2774368"/>
              <a:ext cx="952762" cy="290101"/>
              <a:chOff x="5396260" y="2774368"/>
              <a:chExt cx="952762" cy="290101"/>
            </a:xfrm>
          </p:grpSpPr>
          <p:pic>
            <p:nvPicPr>
              <p:cNvPr id="962" name="Shape 96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396260" y="2774368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963" name="Shape 963"/>
              <p:cNvSpPr txBox="1"/>
              <p:nvPr/>
            </p:nvSpPr>
            <p:spPr>
              <a:xfrm>
                <a:off x="5576223" y="2802860"/>
                <a:ext cx="676787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cxnSp>
            <p:nvCxnSpPr>
              <p:cNvPr id="964" name="Shape 964"/>
              <p:cNvCxnSpPr>
                <a:stCxn id="963" idx="1"/>
              </p:cNvCxnSpPr>
              <p:nvPr/>
            </p:nvCxnSpPr>
            <p:spPr>
              <a:xfrm>
                <a:off x="5576223" y="2933665"/>
                <a:ext cx="772800" cy="51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965" name="Shape 96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00189" y="2766655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66" name="Shape 966"/>
          <p:cNvPicPr preferRelativeResize="0"/>
          <p:nvPr/>
        </p:nvPicPr>
        <p:blipFill rotWithShape="1">
          <a:blip r:embed="rId5">
            <a:alphaModFix/>
          </a:blip>
          <a:srcRect b="87620" l="20223" r="77122" t="6753"/>
          <a:stretch/>
        </p:blipFill>
        <p:spPr>
          <a:xfrm>
            <a:off x="4605321" y="2380325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967" name="Shape 967"/>
          <p:cNvSpPr txBox="1"/>
          <p:nvPr/>
        </p:nvSpPr>
        <p:spPr>
          <a:xfrm>
            <a:off x="4917971" y="2816872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968" name="Shape 968"/>
          <p:cNvPicPr preferRelativeResize="0"/>
          <p:nvPr/>
        </p:nvPicPr>
        <p:blipFill rotWithShape="1">
          <a:blip r:embed="rId5">
            <a:alphaModFix/>
          </a:blip>
          <a:srcRect b="81488" l="8277" r="89068" t="12886"/>
          <a:stretch/>
        </p:blipFill>
        <p:spPr>
          <a:xfrm>
            <a:off x="4605321" y="3255621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Shape 969"/>
          <p:cNvSpPr txBox="1"/>
          <p:nvPr/>
        </p:nvSpPr>
        <p:spPr>
          <a:xfrm>
            <a:off x="4910225" y="3732125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grpSp>
        <p:nvGrpSpPr>
          <p:cNvPr id="970" name="Shape 970"/>
          <p:cNvGrpSpPr/>
          <p:nvPr/>
        </p:nvGrpSpPr>
        <p:grpSpPr>
          <a:xfrm>
            <a:off x="5358119" y="3484426"/>
            <a:ext cx="2315132" cy="487367"/>
            <a:chOff x="5358119" y="3484426"/>
            <a:chExt cx="2315132" cy="487367"/>
          </a:xfrm>
        </p:grpSpPr>
        <p:sp>
          <p:nvSpPr>
            <p:cNvPr id="971" name="Shape 971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972" name="Shape 972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Shape 973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974" name="Shape 974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975" name="Shape 975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976" name="Shape 976"/>
              <p:cNvCxnSpPr>
                <a:stCxn id="975" idx="1"/>
                <a:endCxn id="977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978" name="Shape 97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7" name="Shape 97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79" name="Shape 979"/>
          <p:cNvPicPr preferRelativeResize="0"/>
          <p:nvPr/>
        </p:nvPicPr>
        <p:blipFill rotWithShape="1">
          <a:blip r:embed="rId5">
            <a:alphaModFix/>
          </a:blip>
          <a:srcRect b="81419" l="59154" r="38190" t="12955"/>
          <a:stretch/>
        </p:blipFill>
        <p:spPr>
          <a:xfrm>
            <a:off x="4605321" y="4118796"/>
            <a:ext cx="685393" cy="678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0" name="Shape 980"/>
          <p:cNvGrpSpPr/>
          <p:nvPr/>
        </p:nvGrpSpPr>
        <p:grpSpPr>
          <a:xfrm>
            <a:off x="5393395" y="4357490"/>
            <a:ext cx="2315132" cy="487367"/>
            <a:chOff x="5358119" y="3484426"/>
            <a:chExt cx="2315132" cy="487367"/>
          </a:xfrm>
        </p:grpSpPr>
        <p:sp>
          <p:nvSpPr>
            <p:cNvPr id="981" name="Shape 981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982" name="Shape 982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Shape 983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984" name="Shape 984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985" name="Shape 985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986" name="Shape 986"/>
              <p:cNvCxnSpPr>
                <a:stCxn id="985" idx="1"/>
                <a:endCxn id="987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988" name="Shape 98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7" name="Shape 98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89" name="Shape 989"/>
          <p:cNvPicPr preferRelativeResize="0"/>
          <p:nvPr/>
        </p:nvPicPr>
        <p:blipFill rotWithShape="1">
          <a:blip r:embed="rId5">
            <a:alphaModFix/>
          </a:blip>
          <a:srcRect b="88732" l="51474" r="45870" t="6907"/>
          <a:stretch/>
        </p:blipFill>
        <p:spPr>
          <a:xfrm>
            <a:off x="4605321" y="4993657"/>
            <a:ext cx="685393" cy="525994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Shape 990"/>
          <p:cNvSpPr txBox="1"/>
          <p:nvPr/>
        </p:nvSpPr>
        <p:spPr>
          <a:xfrm>
            <a:off x="5348008" y="5223082"/>
            <a:ext cx="231513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991" name="Shape 991"/>
          <p:cNvSpPr txBox="1"/>
          <p:nvPr/>
        </p:nvSpPr>
        <p:spPr>
          <a:xfrm>
            <a:off x="4917971" y="4605596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992" name="Shape 992"/>
          <p:cNvSpPr txBox="1"/>
          <p:nvPr/>
        </p:nvSpPr>
        <p:spPr>
          <a:xfrm>
            <a:off x="4910225" y="5314991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993" name="Shape 993"/>
          <p:cNvSpPr/>
          <p:nvPr/>
        </p:nvSpPr>
        <p:spPr>
          <a:xfrm>
            <a:off x="5411048" y="2405516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994" name="Shape 994"/>
          <p:cNvSpPr/>
          <p:nvPr/>
        </p:nvSpPr>
        <p:spPr>
          <a:xfrm>
            <a:off x="6749875" y="2405516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9999</a:t>
            </a:r>
          </a:p>
        </p:txBody>
      </p:sp>
      <p:sp>
        <p:nvSpPr>
          <p:cNvPr id="995" name="Shape 995"/>
          <p:cNvSpPr/>
          <p:nvPr/>
        </p:nvSpPr>
        <p:spPr>
          <a:xfrm>
            <a:off x="5398935" y="3282798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996" name="Shape 996"/>
          <p:cNvSpPr/>
          <p:nvPr/>
        </p:nvSpPr>
        <p:spPr>
          <a:xfrm>
            <a:off x="6737763" y="3282798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997" name="Shape 997"/>
          <p:cNvSpPr/>
          <p:nvPr/>
        </p:nvSpPr>
        <p:spPr>
          <a:xfrm>
            <a:off x="4590603" y="3269500"/>
            <a:ext cx="743634" cy="670518"/>
          </a:xfrm>
          <a:prstGeom prst="noSmoking">
            <a:avLst>
              <a:gd fmla="val 18750" name="adj"/>
            </a:avLst>
          </a:prstGeom>
          <a:solidFill>
            <a:srgbClr val="FF0000">
              <a:alpha val="80784"/>
            </a:srgbClr>
          </a:solidFill>
          <a:ln cap="flat" cmpd="sng" w="12700">
            <a:solidFill>
              <a:srgbClr val="FFFF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Sold Out</a:t>
            </a:r>
          </a:p>
        </p:txBody>
      </p:sp>
      <p:sp>
        <p:nvSpPr>
          <p:cNvPr id="998" name="Shape 998"/>
          <p:cNvSpPr/>
          <p:nvPr/>
        </p:nvSpPr>
        <p:spPr>
          <a:xfrm>
            <a:off x="5436989" y="4151685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999" name="Shape 999"/>
          <p:cNvSpPr/>
          <p:nvPr/>
        </p:nvSpPr>
        <p:spPr>
          <a:xfrm>
            <a:off x="6775817" y="4151685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9999</a:t>
            </a:r>
          </a:p>
        </p:txBody>
      </p:sp>
      <p:sp>
        <p:nvSpPr>
          <p:cNvPr id="1000" name="Shape 1000"/>
          <p:cNvSpPr/>
          <p:nvPr/>
        </p:nvSpPr>
        <p:spPr>
          <a:xfrm>
            <a:off x="5436989" y="4992062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1001" name="Shape 1001"/>
          <p:cNvSpPr/>
          <p:nvPr/>
        </p:nvSpPr>
        <p:spPr>
          <a:xfrm>
            <a:off x="6775817" y="4992062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9999</a:t>
            </a:r>
          </a:p>
        </p:txBody>
      </p:sp>
      <p:sp>
        <p:nvSpPr>
          <p:cNvPr id="1002" name="Shape 1002"/>
          <p:cNvSpPr/>
          <p:nvPr/>
        </p:nvSpPr>
        <p:spPr>
          <a:xfrm>
            <a:off x="5799437" y="1953656"/>
            <a:ext cx="1869988" cy="28125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Shape 1003"/>
          <p:cNvSpPr txBox="1"/>
          <p:nvPr/>
        </p:nvSpPr>
        <p:spPr>
          <a:xfrm>
            <a:off x="5804400" y="1964865"/>
            <a:ext cx="1781256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판매 종료 시간: 23:59:59</a:t>
            </a:r>
          </a:p>
        </p:txBody>
      </p:sp>
      <p:sp>
        <p:nvSpPr>
          <p:cNvPr id="1004" name="Shape 1004"/>
          <p:cNvSpPr/>
          <p:nvPr/>
        </p:nvSpPr>
        <p:spPr>
          <a:xfrm>
            <a:off x="5820673" y="1163782"/>
            <a:ext cx="1869988" cy="565278"/>
          </a:xfrm>
          <a:prstGeom prst="wedgeRectCallout">
            <a:avLst>
              <a:gd fmla="val -66436" name="adj1"/>
              <a:gd fmla="val -25277" name="adj2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5" name="Shape 1005"/>
          <p:cNvSpPr txBox="1"/>
          <p:nvPr/>
        </p:nvSpPr>
        <p:spPr>
          <a:xfrm>
            <a:off x="5849201" y="1225462"/>
            <a:ext cx="1852579" cy="40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영주님! 이건 날이면 날마다 오는 기회가 아니랍니다!</a:t>
            </a:r>
          </a:p>
        </p:txBody>
      </p:sp>
      <p:pic>
        <p:nvPicPr>
          <p:cNvPr descr="https://i.imgur.com/GIyV05a.png" id="1006" name="Shape 100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441200" y="673837"/>
            <a:ext cx="1405963" cy="1607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07" name="Shape 1007"/>
          <p:cNvSpPr/>
          <p:nvPr/>
        </p:nvSpPr>
        <p:spPr>
          <a:xfrm>
            <a:off x="4333842" y="241187"/>
            <a:ext cx="3520799" cy="6234545"/>
          </a:xfrm>
          <a:prstGeom prst="rect">
            <a:avLst/>
          </a:prstGeom>
          <a:solidFill>
            <a:schemeClr val="dk1">
              <a:alpha val="69803"/>
            </a:schemeClr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08" name="Shape 1008"/>
          <p:cNvCxnSpPr/>
          <p:nvPr/>
        </p:nvCxnSpPr>
        <p:spPr>
          <a:xfrm>
            <a:off x="4333842" y="4078896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009" name="Shape 1009"/>
          <p:cNvSpPr/>
          <p:nvPr/>
        </p:nvSpPr>
        <p:spPr>
          <a:xfrm>
            <a:off x="4332019" y="1747827"/>
            <a:ext cx="3522620" cy="2313048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0" name="Shape 1010"/>
          <p:cNvPicPr preferRelativeResize="0"/>
          <p:nvPr/>
        </p:nvPicPr>
        <p:blipFill rotWithShape="1">
          <a:blip r:embed="rId5">
            <a:alphaModFix/>
          </a:blip>
          <a:srcRect b="87620" l="20223" r="77122" t="6753"/>
          <a:stretch/>
        </p:blipFill>
        <p:spPr>
          <a:xfrm>
            <a:off x="4445326" y="2098176"/>
            <a:ext cx="685393" cy="6787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1" name="Shape 1011"/>
          <p:cNvCxnSpPr/>
          <p:nvPr/>
        </p:nvCxnSpPr>
        <p:spPr>
          <a:xfrm>
            <a:off x="4505812" y="2051997"/>
            <a:ext cx="3202714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012" name="Shape 1012"/>
          <p:cNvSpPr txBox="1"/>
          <p:nvPr/>
        </p:nvSpPr>
        <p:spPr>
          <a:xfrm>
            <a:off x="4565525" y="1770466"/>
            <a:ext cx="2941528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1013" name="Shape 1013"/>
          <p:cNvSpPr txBox="1"/>
          <p:nvPr/>
        </p:nvSpPr>
        <p:spPr>
          <a:xfrm>
            <a:off x="5153392" y="2075061"/>
            <a:ext cx="2685338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아이템에 대한 설명을 표시해준다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 설명은 최대 4줄까지 표현 가능하도록 영역을 설정 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4줄 이하 일 경우 중앙 정렬을 해준다.</a:t>
            </a:r>
          </a:p>
        </p:txBody>
      </p:sp>
      <p:cxnSp>
        <p:nvCxnSpPr>
          <p:cNvPr id="1014" name="Shape 1014"/>
          <p:cNvCxnSpPr/>
          <p:nvPr/>
        </p:nvCxnSpPr>
        <p:spPr>
          <a:xfrm>
            <a:off x="4495896" y="2874391"/>
            <a:ext cx="3202714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015" name="Shape 1015"/>
          <p:cNvSpPr txBox="1"/>
          <p:nvPr/>
        </p:nvSpPr>
        <p:spPr>
          <a:xfrm>
            <a:off x="4712983" y="2944501"/>
            <a:ext cx="2760692" cy="461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영주님, 이 물건을 구입하시겠습니까?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(남은 수량 : 9999개)</a:t>
            </a:r>
          </a:p>
        </p:txBody>
      </p:sp>
      <p:sp>
        <p:nvSpPr>
          <p:cNvPr id="1016" name="Shape 1016"/>
          <p:cNvSpPr/>
          <p:nvPr/>
        </p:nvSpPr>
        <p:spPr>
          <a:xfrm>
            <a:off x="4917971" y="3490150"/>
            <a:ext cx="2243852" cy="427237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7" name="Shape 10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48533" y="3520389"/>
            <a:ext cx="304783" cy="302233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Shape 1018"/>
          <p:cNvSpPr txBox="1"/>
          <p:nvPr/>
        </p:nvSpPr>
        <p:spPr>
          <a:xfrm>
            <a:off x="5817335" y="3568571"/>
            <a:ext cx="763350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grpSp>
        <p:nvGrpSpPr>
          <p:cNvPr id="1019" name="Shape 1019"/>
          <p:cNvGrpSpPr/>
          <p:nvPr/>
        </p:nvGrpSpPr>
        <p:grpSpPr>
          <a:xfrm>
            <a:off x="1055056" y="4078895"/>
            <a:ext cx="2243852" cy="427237"/>
            <a:chOff x="8667067" y="4368344"/>
            <a:chExt cx="2243852" cy="427237"/>
          </a:xfrm>
        </p:grpSpPr>
        <p:sp>
          <p:nvSpPr>
            <p:cNvPr id="1020" name="Shape 1020"/>
            <p:cNvSpPr/>
            <p:nvPr/>
          </p:nvSpPr>
          <p:spPr>
            <a:xfrm>
              <a:off x="8667067" y="4368344"/>
              <a:ext cx="2243852" cy="427237"/>
            </a:xfrm>
            <a:prstGeom prst="rect">
              <a:avLst/>
            </a:prstGeom>
            <a:solidFill>
              <a:schemeClr val="accent6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21" name="Shape 10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297631" y="4398585"/>
              <a:ext cx="304783" cy="3022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2" name="Shape 1022"/>
            <p:cNvSpPr txBox="1"/>
            <p:nvPr/>
          </p:nvSpPr>
          <p:spPr>
            <a:xfrm>
              <a:off x="9566432" y="4446766"/>
              <a:ext cx="763350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</p:grpSp>
      <p:sp>
        <p:nvSpPr>
          <p:cNvPr id="1023" name="Shape 1023"/>
          <p:cNvSpPr txBox="1"/>
          <p:nvPr/>
        </p:nvSpPr>
        <p:spPr>
          <a:xfrm>
            <a:off x="8266471" y="1104654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아이템의 이름과 개수를 표기 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1개일 경우 x1 로 표기 한다.</a:t>
            </a:r>
          </a:p>
        </p:txBody>
      </p:sp>
      <p:cxnSp>
        <p:nvCxnSpPr>
          <p:cNvPr id="1024" name="Shape 1024"/>
          <p:cNvCxnSpPr>
            <a:stCxn id="1023" idx="1"/>
            <a:endCxn id="1012" idx="3"/>
          </p:cNvCxnSpPr>
          <p:nvPr/>
        </p:nvCxnSpPr>
        <p:spPr>
          <a:xfrm flipH="1">
            <a:off x="7507171" y="1304709"/>
            <a:ext cx="759300" cy="596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025" name="Shape 1025"/>
          <p:cNvSpPr txBox="1"/>
          <p:nvPr/>
        </p:nvSpPr>
        <p:spPr>
          <a:xfrm>
            <a:off x="8360718" y="3343580"/>
            <a:ext cx="3137178" cy="55399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구매할 아이템의 가격을 표기 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재화의 아이콘도 함께 표기한다.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버튼을 터치하면 구매가 된다.</a:t>
            </a:r>
          </a:p>
        </p:txBody>
      </p:sp>
      <p:cxnSp>
        <p:nvCxnSpPr>
          <p:cNvPr id="1026" name="Shape 1026"/>
          <p:cNvCxnSpPr>
            <a:stCxn id="1025" idx="1"/>
            <a:endCxn id="1016" idx="3"/>
          </p:cNvCxnSpPr>
          <p:nvPr/>
        </p:nvCxnSpPr>
        <p:spPr>
          <a:xfrm flipH="1">
            <a:off x="7161918" y="3620579"/>
            <a:ext cx="1198800" cy="83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1027" name="Shape 1027"/>
          <p:cNvCxnSpPr>
            <a:endCxn id="1020" idx="0"/>
          </p:cNvCxnSpPr>
          <p:nvPr/>
        </p:nvCxnSpPr>
        <p:spPr>
          <a:xfrm flipH="1">
            <a:off x="2176982" y="3549395"/>
            <a:ext cx="4800" cy="529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028" name="Shape 1028"/>
          <p:cNvSpPr txBox="1"/>
          <p:nvPr/>
        </p:nvSpPr>
        <p:spPr>
          <a:xfrm>
            <a:off x="8360718" y="4688989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팝업 이외의 영역을 누르면 팝업창이 닫힌다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 UI로 돌아간다.</a:t>
            </a:r>
          </a:p>
        </p:txBody>
      </p:sp>
      <p:cxnSp>
        <p:nvCxnSpPr>
          <p:cNvPr id="1029" name="Shape 1029"/>
          <p:cNvCxnSpPr>
            <a:stCxn id="1028" idx="1"/>
          </p:cNvCxnSpPr>
          <p:nvPr/>
        </p:nvCxnSpPr>
        <p:spPr>
          <a:xfrm rot="10800000">
            <a:off x="7297818" y="4739344"/>
            <a:ext cx="1062900" cy="14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1030" name="Shape 1030"/>
          <p:cNvCxnSpPr>
            <a:endCxn id="1017" idx="1"/>
          </p:cNvCxnSpPr>
          <p:nvPr/>
        </p:nvCxnSpPr>
        <p:spPr>
          <a:xfrm>
            <a:off x="3750333" y="3349306"/>
            <a:ext cx="1798200" cy="32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031" name="Shape 1031"/>
          <p:cNvSpPr txBox="1"/>
          <p:nvPr/>
        </p:nvSpPr>
        <p:spPr>
          <a:xfrm>
            <a:off x="613295" y="3149234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구매 할 재화가 부족한 경우 재화 가격을 붉은 색으로 표시한다..</a:t>
            </a:r>
          </a:p>
        </p:txBody>
      </p:sp>
      <p:sp>
        <p:nvSpPr>
          <p:cNvPr id="1032" name="Shape 1032"/>
          <p:cNvSpPr txBox="1"/>
          <p:nvPr/>
        </p:nvSpPr>
        <p:spPr>
          <a:xfrm>
            <a:off x="608393" y="5225605"/>
            <a:ext cx="3137178" cy="707886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부족 한 재화 상태로 버튼을 터치하면 구매 팝업으로 변경 된다.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AutoNum type="arabicPeriod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Crown일 경우 : Crown 구매 페이지</a:t>
            </a:r>
          </a:p>
          <a:p>
            <a:pPr indent="-228600" lvl="0" marL="228600" marR="0" rtl="0" algn="l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AutoNum type="arabicPeriod"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다른 자원일 경우 : 상점 UI</a:t>
            </a:r>
          </a:p>
        </p:txBody>
      </p:sp>
      <p:cxnSp>
        <p:nvCxnSpPr>
          <p:cNvPr id="1033" name="Shape 1033"/>
          <p:cNvCxnSpPr>
            <a:stCxn id="1020" idx="2"/>
            <a:endCxn id="1032" idx="0"/>
          </p:cNvCxnSpPr>
          <p:nvPr/>
        </p:nvCxnSpPr>
        <p:spPr>
          <a:xfrm>
            <a:off x="2176982" y="4506133"/>
            <a:ext cx="0" cy="719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034" name="Shape 1034"/>
          <p:cNvSpPr txBox="1"/>
          <p:nvPr/>
        </p:nvSpPr>
        <p:spPr>
          <a:xfrm>
            <a:off x="8358010" y="2729047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아이템의 수량을 표시 한다.</a:t>
            </a:r>
          </a:p>
        </p:txBody>
      </p:sp>
      <p:cxnSp>
        <p:nvCxnSpPr>
          <p:cNvPr id="1035" name="Shape 1035"/>
          <p:cNvCxnSpPr>
            <a:stCxn id="1034" idx="1"/>
          </p:cNvCxnSpPr>
          <p:nvPr/>
        </p:nvCxnSpPr>
        <p:spPr>
          <a:xfrm flipH="1">
            <a:off x="6820210" y="2852157"/>
            <a:ext cx="1537800" cy="426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036" name="Shape 103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9803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추후 기획 예정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Shape 1042"/>
          <p:cNvSpPr/>
          <p:nvPr/>
        </p:nvSpPr>
        <p:spPr>
          <a:xfrm>
            <a:off x="4336028" y="241187"/>
            <a:ext cx="3520799" cy="6234545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Shape 1043"/>
          <p:cNvSpPr/>
          <p:nvPr/>
        </p:nvSpPr>
        <p:spPr>
          <a:xfrm>
            <a:off x="4383755" y="626785"/>
            <a:ext cx="3423929" cy="4991418"/>
          </a:xfrm>
          <a:prstGeom prst="roundRect">
            <a:avLst>
              <a:gd fmla="val 75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Shape 1044"/>
          <p:cNvSpPr/>
          <p:nvPr/>
        </p:nvSpPr>
        <p:spPr>
          <a:xfrm>
            <a:off x="4343575" y="5965064"/>
            <a:ext cx="3520799" cy="50421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5" name="Shape 1045"/>
          <p:cNvSpPr/>
          <p:nvPr/>
        </p:nvSpPr>
        <p:spPr>
          <a:xfrm>
            <a:off x="4383769" y="6022512"/>
            <a:ext cx="415800" cy="415800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</a:t>
            </a:r>
          </a:p>
        </p:txBody>
      </p:sp>
      <p:sp>
        <p:nvSpPr>
          <p:cNvPr id="1046" name="Shape 1046"/>
          <p:cNvSpPr/>
          <p:nvPr/>
        </p:nvSpPr>
        <p:spPr>
          <a:xfrm>
            <a:off x="4383755" y="286211"/>
            <a:ext cx="1138046" cy="340575"/>
          </a:xfrm>
          <a:prstGeom prst="roundRect">
            <a:avLst>
              <a:gd fmla="val 4573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1047" name="Shape 1047"/>
          <p:cNvSpPr txBox="1"/>
          <p:nvPr/>
        </p:nvSpPr>
        <p:spPr>
          <a:xfrm>
            <a:off x="584420" y="667910"/>
            <a:ext cx="3325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UI 구성 화면 입니다</a:t>
            </a:r>
          </a:p>
        </p:txBody>
      </p:sp>
      <p:sp>
        <p:nvSpPr>
          <p:cNvPr id="1048" name="Shape 1048"/>
          <p:cNvSpPr/>
          <p:nvPr/>
        </p:nvSpPr>
        <p:spPr>
          <a:xfrm>
            <a:off x="215538" y="142595"/>
            <a:ext cx="3886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 UI 구성 – 구매 실패</a:t>
            </a:r>
          </a:p>
        </p:txBody>
      </p:sp>
      <p:cxnSp>
        <p:nvCxnSpPr>
          <p:cNvPr id="1049" name="Shape 1049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050" name="Shape 1050"/>
          <p:cNvSpPr/>
          <p:nvPr/>
        </p:nvSpPr>
        <p:spPr>
          <a:xfrm>
            <a:off x="5526069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한정판매</a:t>
            </a:r>
          </a:p>
        </p:txBody>
      </p:sp>
      <p:sp>
        <p:nvSpPr>
          <p:cNvPr id="1051" name="Shape 1051"/>
          <p:cNvSpPr/>
          <p:nvPr/>
        </p:nvSpPr>
        <p:spPr>
          <a:xfrm>
            <a:off x="6671675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이벤트</a:t>
            </a:r>
          </a:p>
        </p:txBody>
      </p:sp>
      <p:sp>
        <p:nvSpPr>
          <p:cNvPr id="1052" name="Shape 1052"/>
          <p:cNvSpPr/>
          <p:nvPr/>
        </p:nvSpPr>
        <p:spPr>
          <a:xfrm>
            <a:off x="4439726" y="684233"/>
            <a:ext cx="3310732" cy="158515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3" name="Shape 10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4764" y="295327"/>
            <a:ext cx="334688" cy="334688"/>
          </a:xfrm>
          <a:prstGeom prst="rect">
            <a:avLst/>
          </a:prstGeom>
          <a:noFill/>
          <a:ln>
            <a:noFill/>
          </a:ln>
        </p:spPr>
      </p:pic>
      <p:sp>
        <p:nvSpPr>
          <p:cNvPr id="1054" name="Shape 1054"/>
          <p:cNvSpPr/>
          <p:nvPr/>
        </p:nvSpPr>
        <p:spPr>
          <a:xfrm>
            <a:off x="4448607" y="2275849"/>
            <a:ext cx="3310732" cy="326821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Shape 1055"/>
          <p:cNvSpPr/>
          <p:nvPr/>
        </p:nvSpPr>
        <p:spPr>
          <a:xfrm>
            <a:off x="4517050" y="2326838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Shape 1056"/>
          <p:cNvSpPr/>
          <p:nvPr/>
        </p:nvSpPr>
        <p:spPr>
          <a:xfrm>
            <a:off x="4517050" y="3194814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Shape 1057"/>
          <p:cNvSpPr/>
          <p:nvPr/>
        </p:nvSpPr>
        <p:spPr>
          <a:xfrm>
            <a:off x="4519476" y="4054580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8" name="Shape 1058"/>
          <p:cNvSpPr/>
          <p:nvPr/>
        </p:nvSpPr>
        <p:spPr>
          <a:xfrm>
            <a:off x="4517050" y="4929932"/>
            <a:ext cx="3173847" cy="614131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Shape 1059"/>
          <p:cNvSpPr/>
          <p:nvPr/>
        </p:nvSpPr>
        <p:spPr>
          <a:xfrm>
            <a:off x="4598955" y="238152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Shape 1060"/>
          <p:cNvSpPr/>
          <p:nvPr/>
        </p:nvSpPr>
        <p:spPr>
          <a:xfrm>
            <a:off x="4598955" y="3254181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Shape 1061"/>
          <p:cNvSpPr/>
          <p:nvPr/>
        </p:nvSpPr>
        <p:spPr>
          <a:xfrm>
            <a:off x="4598955" y="412025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Shape 1062"/>
          <p:cNvSpPr/>
          <p:nvPr/>
        </p:nvSpPr>
        <p:spPr>
          <a:xfrm>
            <a:off x="4598955" y="4992507"/>
            <a:ext cx="701328" cy="551556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3" name="Shape 1063"/>
          <p:cNvGrpSpPr/>
          <p:nvPr/>
        </p:nvGrpSpPr>
        <p:grpSpPr>
          <a:xfrm>
            <a:off x="5343330" y="2578388"/>
            <a:ext cx="2315132" cy="487366"/>
            <a:chOff x="5343330" y="2578388"/>
            <a:chExt cx="2315132" cy="487366"/>
          </a:xfrm>
        </p:grpSpPr>
        <p:sp>
          <p:nvSpPr>
            <p:cNvPr id="1064" name="Shape 1064"/>
            <p:cNvSpPr txBox="1"/>
            <p:nvPr/>
          </p:nvSpPr>
          <p:spPr>
            <a:xfrm>
              <a:off x="5343330" y="2578388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065" name="Shape 1065"/>
            <p:cNvSpPr/>
            <p:nvPr/>
          </p:nvSpPr>
          <p:spPr>
            <a:xfrm>
              <a:off x="5396260" y="2836433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Shape 1066"/>
            <p:cNvSpPr txBox="1"/>
            <p:nvPr/>
          </p:nvSpPr>
          <p:spPr>
            <a:xfrm>
              <a:off x="6800853" y="2804144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grpSp>
          <p:nvGrpSpPr>
            <p:cNvPr id="1067" name="Shape 1067"/>
            <p:cNvGrpSpPr/>
            <p:nvPr/>
          </p:nvGrpSpPr>
          <p:grpSpPr>
            <a:xfrm>
              <a:off x="5541916" y="2774368"/>
              <a:ext cx="952762" cy="290101"/>
              <a:chOff x="5396260" y="2774368"/>
              <a:chExt cx="952762" cy="290101"/>
            </a:xfrm>
          </p:grpSpPr>
          <p:pic>
            <p:nvPicPr>
              <p:cNvPr id="1068" name="Shape 106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396260" y="2774368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69" name="Shape 1069"/>
              <p:cNvSpPr txBox="1"/>
              <p:nvPr/>
            </p:nvSpPr>
            <p:spPr>
              <a:xfrm>
                <a:off x="5576223" y="2802860"/>
                <a:ext cx="676787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cxnSp>
            <p:nvCxnSpPr>
              <p:cNvPr id="1070" name="Shape 1070"/>
              <p:cNvCxnSpPr>
                <a:stCxn id="1069" idx="1"/>
              </p:cNvCxnSpPr>
              <p:nvPr/>
            </p:nvCxnSpPr>
            <p:spPr>
              <a:xfrm>
                <a:off x="5576223" y="2933665"/>
                <a:ext cx="772800" cy="51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1071" name="Shape 107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00189" y="2766655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72" name="Shape 1072"/>
          <p:cNvPicPr preferRelativeResize="0"/>
          <p:nvPr/>
        </p:nvPicPr>
        <p:blipFill rotWithShape="1">
          <a:blip r:embed="rId5">
            <a:alphaModFix/>
          </a:blip>
          <a:srcRect b="87620" l="20223" r="77122" t="6753"/>
          <a:stretch/>
        </p:blipFill>
        <p:spPr>
          <a:xfrm>
            <a:off x="4605321" y="2380325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1073" name="Shape 1073"/>
          <p:cNvSpPr txBox="1"/>
          <p:nvPr/>
        </p:nvSpPr>
        <p:spPr>
          <a:xfrm>
            <a:off x="4917971" y="2816872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1074" name="Shape 1074"/>
          <p:cNvPicPr preferRelativeResize="0"/>
          <p:nvPr/>
        </p:nvPicPr>
        <p:blipFill rotWithShape="1">
          <a:blip r:embed="rId5">
            <a:alphaModFix/>
          </a:blip>
          <a:srcRect b="81488" l="8277" r="89068" t="12886"/>
          <a:stretch/>
        </p:blipFill>
        <p:spPr>
          <a:xfrm>
            <a:off x="4605321" y="3255621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Shape 1075"/>
          <p:cNvSpPr txBox="1"/>
          <p:nvPr/>
        </p:nvSpPr>
        <p:spPr>
          <a:xfrm>
            <a:off x="4910225" y="3732125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grpSp>
        <p:nvGrpSpPr>
          <p:cNvPr id="1076" name="Shape 1076"/>
          <p:cNvGrpSpPr/>
          <p:nvPr/>
        </p:nvGrpSpPr>
        <p:grpSpPr>
          <a:xfrm>
            <a:off x="5358119" y="3484426"/>
            <a:ext cx="2315132" cy="487367"/>
            <a:chOff x="5358119" y="3484426"/>
            <a:chExt cx="2315132" cy="487367"/>
          </a:xfrm>
        </p:grpSpPr>
        <p:sp>
          <p:nvSpPr>
            <p:cNvPr id="1077" name="Shape 1077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078" name="Shape 1078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Shape 1079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1080" name="Shape 1080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1081" name="Shape 1081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1082" name="Shape 1082"/>
              <p:cNvCxnSpPr>
                <a:stCxn id="1081" idx="1"/>
                <a:endCxn id="1083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1084" name="Shape 108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3" name="Shape 108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85" name="Shape 1085"/>
          <p:cNvPicPr preferRelativeResize="0"/>
          <p:nvPr/>
        </p:nvPicPr>
        <p:blipFill rotWithShape="1">
          <a:blip r:embed="rId5">
            <a:alphaModFix/>
          </a:blip>
          <a:srcRect b="81419" l="59154" r="38190" t="12955"/>
          <a:stretch/>
        </p:blipFill>
        <p:spPr>
          <a:xfrm>
            <a:off x="4605321" y="4118796"/>
            <a:ext cx="685393" cy="678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6" name="Shape 1086"/>
          <p:cNvGrpSpPr/>
          <p:nvPr/>
        </p:nvGrpSpPr>
        <p:grpSpPr>
          <a:xfrm>
            <a:off x="5393395" y="4357490"/>
            <a:ext cx="2315132" cy="487367"/>
            <a:chOff x="5358119" y="3484426"/>
            <a:chExt cx="2315132" cy="487367"/>
          </a:xfrm>
        </p:grpSpPr>
        <p:sp>
          <p:nvSpPr>
            <p:cNvPr id="1087" name="Shape 1087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088" name="Shape 1088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Shape 1089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1090" name="Shape 1090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1091" name="Shape 1091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1092" name="Shape 1092"/>
              <p:cNvCxnSpPr>
                <a:stCxn id="1091" idx="1"/>
                <a:endCxn id="1093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1094" name="Shape 109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3" name="Shape 109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95" name="Shape 1095"/>
          <p:cNvPicPr preferRelativeResize="0"/>
          <p:nvPr/>
        </p:nvPicPr>
        <p:blipFill rotWithShape="1">
          <a:blip r:embed="rId5">
            <a:alphaModFix/>
          </a:blip>
          <a:srcRect b="88732" l="51474" r="45870" t="6907"/>
          <a:stretch/>
        </p:blipFill>
        <p:spPr>
          <a:xfrm>
            <a:off x="4605321" y="4993657"/>
            <a:ext cx="685393" cy="5259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6" name="Shape 1096"/>
          <p:cNvSpPr txBox="1"/>
          <p:nvPr/>
        </p:nvSpPr>
        <p:spPr>
          <a:xfrm>
            <a:off x="5348008" y="5223082"/>
            <a:ext cx="231513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1097" name="Shape 1097"/>
          <p:cNvSpPr txBox="1"/>
          <p:nvPr/>
        </p:nvSpPr>
        <p:spPr>
          <a:xfrm>
            <a:off x="4917971" y="4605596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1098" name="Shape 1098"/>
          <p:cNvSpPr txBox="1"/>
          <p:nvPr/>
        </p:nvSpPr>
        <p:spPr>
          <a:xfrm>
            <a:off x="4910225" y="5314991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1099" name="Shape 1099"/>
          <p:cNvSpPr/>
          <p:nvPr/>
        </p:nvSpPr>
        <p:spPr>
          <a:xfrm>
            <a:off x="5411048" y="2405516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1100" name="Shape 1100"/>
          <p:cNvSpPr/>
          <p:nvPr/>
        </p:nvSpPr>
        <p:spPr>
          <a:xfrm>
            <a:off x="6749875" y="2405516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9999</a:t>
            </a:r>
          </a:p>
        </p:txBody>
      </p:sp>
      <p:sp>
        <p:nvSpPr>
          <p:cNvPr id="1101" name="Shape 1101"/>
          <p:cNvSpPr/>
          <p:nvPr/>
        </p:nvSpPr>
        <p:spPr>
          <a:xfrm>
            <a:off x="5398935" y="3282798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1102" name="Shape 1102"/>
          <p:cNvSpPr/>
          <p:nvPr/>
        </p:nvSpPr>
        <p:spPr>
          <a:xfrm>
            <a:off x="6737763" y="3282798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1103" name="Shape 1103"/>
          <p:cNvSpPr/>
          <p:nvPr/>
        </p:nvSpPr>
        <p:spPr>
          <a:xfrm>
            <a:off x="4590603" y="3269500"/>
            <a:ext cx="743634" cy="670518"/>
          </a:xfrm>
          <a:prstGeom prst="noSmoking">
            <a:avLst>
              <a:gd fmla="val 18750" name="adj"/>
            </a:avLst>
          </a:prstGeom>
          <a:solidFill>
            <a:srgbClr val="FF0000">
              <a:alpha val="80784"/>
            </a:srgbClr>
          </a:solidFill>
          <a:ln cap="flat" cmpd="sng" w="12700">
            <a:solidFill>
              <a:srgbClr val="FFFF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Sold Out</a:t>
            </a:r>
          </a:p>
        </p:txBody>
      </p:sp>
      <p:sp>
        <p:nvSpPr>
          <p:cNvPr id="1104" name="Shape 1104"/>
          <p:cNvSpPr/>
          <p:nvPr/>
        </p:nvSpPr>
        <p:spPr>
          <a:xfrm>
            <a:off x="5436989" y="4151685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1105" name="Shape 1105"/>
          <p:cNvSpPr/>
          <p:nvPr/>
        </p:nvSpPr>
        <p:spPr>
          <a:xfrm>
            <a:off x="6775817" y="4151685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9999</a:t>
            </a:r>
          </a:p>
        </p:txBody>
      </p:sp>
      <p:sp>
        <p:nvSpPr>
          <p:cNvPr id="1106" name="Shape 1106"/>
          <p:cNvSpPr/>
          <p:nvPr/>
        </p:nvSpPr>
        <p:spPr>
          <a:xfrm>
            <a:off x="5436989" y="4992062"/>
            <a:ext cx="1283714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남은 수량</a:t>
            </a:r>
          </a:p>
        </p:txBody>
      </p:sp>
      <p:sp>
        <p:nvSpPr>
          <p:cNvPr id="1107" name="Shape 1107"/>
          <p:cNvSpPr/>
          <p:nvPr/>
        </p:nvSpPr>
        <p:spPr>
          <a:xfrm>
            <a:off x="6775817" y="4992062"/>
            <a:ext cx="866481" cy="19421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9999</a:t>
            </a:r>
          </a:p>
        </p:txBody>
      </p:sp>
      <p:sp>
        <p:nvSpPr>
          <p:cNvPr id="1108" name="Shape 1108"/>
          <p:cNvSpPr/>
          <p:nvPr/>
        </p:nvSpPr>
        <p:spPr>
          <a:xfrm>
            <a:off x="5799437" y="1953656"/>
            <a:ext cx="1869988" cy="28125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Shape 1109"/>
          <p:cNvSpPr txBox="1"/>
          <p:nvPr/>
        </p:nvSpPr>
        <p:spPr>
          <a:xfrm>
            <a:off x="5804400" y="1964865"/>
            <a:ext cx="1781256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판매 종료 시간: 23:59:59</a:t>
            </a:r>
          </a:p>
        </p:txBody>
      </p:sp>
      <p:sp>
        <p:nvSpPr>
          <p:cNvPr id="1110" name="Shape 1110"/>
          <p:cNvSpPr/>
          <p:nvPr/>
        </p:nvSpPr>
        <p:spPr>
          <a:xfrm>
            <a:off x="5820673" y="1163782"/>
            <a:ext cx="1869988" cy="565278"/>
          </a:xfrm>
          <a:prstGeom prst="wedgeRectCallout">
            <a:avLst>
              <a:gd fmla="val -66436" name="adj1"/>
              <a:gd fmla="val -25277" name="adj2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1" name="Shape 1111"/>
          <p:cNvSpPr txBox="1"/>
          <p:nvPr/>
        </p:nvSpPr>
        <p:spPr>
          <a:xfrm>
            <a:off x="5849201" y="1225462"/>
            <a:ext cx="1852579" cy="40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영주님! 이건 날이면 날마다 오는 기회가 아니랍니다!</a:t>
            </a:r>
          </a:p>
        </p:txBody>
      </p:sp>
      <p:sp>
        <p:nvSpPr>
          <p:cNvPr id="1112" name="Shape 1112"/>
          <p:cNvSpPr txBox="1"/>
          <p:nvPr/>
        </p:nvSpPr>
        <p:spPr>
          <a:xfrm>
            <a:off x="8638563" y="1037241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 판매 종료 시간을 표시 한다.</a:t>
            </a:r>
          </a:p>
        </p:txBody>
      </p:sp>
      <p:cxnSp>
        <p:nvCxnSpPr>
          <p:cNvPr id="1113" name="Shape 1113"/>
          <p:cNvCxnSpPr>
            <a:stCxn id="1112" idx="1"/>
            <a:endCxn id="1108" idx="3"/>
          </p:cNvCxnSpPr>
          <p:nvPr/>
        </p:nvCxnSpPr>
        <p:spPr>
          <a:xfrm flipH="1">
            <a:off x="7669563" y="1160352"/>
            <a:ext cx="969000" cy="933899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114" name="Shape 1114"/>
          <p:cNvSpPr txBox="1"/>
          <p:nvPr/>
        </p:nvSpPr>
        <p:spPr>
          <a:xfrm>
            <a:off x="8638563" y="2332166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 판매 아이템은 정해진 수량이 존재한다.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다른 유저가 구매하면 구매 개수가 즉시 차감된다.</a:t>
            </a:r>
          </a:p>
        </p:txBody>
      </p:sp>
      <p:cxnSp>
        <p:nvCxnSpPr>
          <p:cNvPr id="1115" name="Shape 1115"/>
          <p:cNvCxnSpPr>
            <a:stCxn id="1114" idx="1"/>
            <a:endCxn id="1100" idx="3"/>
          </p:cNvCxnSpPr>
          <p:nvPr/>
        </p:nvCxnSpPr>
        <p:spPr>
          <a:xfrm rot="10800000">
            <a:off x="7616463" y="2502521"/>
            <a:ext cx="1022100" cy="29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116" name="Shape 1116"/>
          <p:cNvSpPr txBox="1"/>
          <p:nvPr/>
        </p:nvSpPr>
        <p:spPr>
          <a:xfrm>
            <a:off x="8607861" y="3346780"/>
            <a:ext cx="3137178" cy="55399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구매 수량이 모두 사라진 아이템의 경우 판매완료 표시와 함께 더 이상 구매가 불가능 하도록 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터치 시 경고 팝업</a:t>
            </a:r>
          </a:p>
        </p:txBody>
      </p:sp>
      <p:cxnSp>
        <p:nvCxnSpPr>
          <p:cNvPr id="1117" name="Shape 1117"/>
          <p:cNvCxnSpPr>
            <a:stCxn id="1116" idx="1"/>
          </p:cNvCxnSpPr>
          <p:nvPr/>
        </p:nvCxnSpPr>
        <p:spPr>
          <a:xfrm rot="10800000">
            <a:off x="7585761" y="3517279"/>
            <a:ext cx="1022100" cy="106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118" name="Shape 1118"/>
          <p:cNvSpPr txBox="1"/>
          <p:nvPr/>
        </p:nvSpPr>
        <p:spPr>
          <a:xfrm>
            <a:off x="8607861" y="4374771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항목을 터치하면 상세 정보와 구매 팝업이 뜬다.</a:t>
            </a:r>
          </a:p>
        </p:txBody>
      </p:sp>
      <p:cxnSp>
        <p:nvCxnSpPr>
          <p:cNvPr id="1119" name="Shape 1119"/>
          <p:cNvCxnSpPr>
            <a:stCxn id="1118" idx="1"/>
            <a:endCxn id="1087" idx="3"/>
          </p:cNvCxnSpPr>
          <p:nvPr/>
        </p:nvCxnSpPr>
        <p:spPr>
          <a:xfrm rot="10800000">
            <a:off x="7708461" y="4472981"/>
            <a:ext cx="899400" cy="24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pic>
        <p:nvPicPr>
          <p:cNvPr descr="https://i.imgur.com/GIyV05a.png" id="1120" name="Shape 11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441200" y="673837"/>
            <a:ext cx="1405963" cy="1607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21" name="Shape 1121"/>
          <p:cNvSpPr/>
          <p:nvPr/>
        </p:nvSpPr>
        <p:spPr>
          <a:xfrm>
            <a:off x="4333842" y="241187"/>
            <a:ext cx="3520799" cy="6234545"/>
          </a:xfrm>
          <a:prstGeom prst="rect">
            <a:avLst/>
          </a:prstGeom>
          <a:solidFill>
            <a:schemeClr val="dk1">
              <a:alpha val="69803"/>
            </a:schemeClr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22" name="Shape 1122"/>
          <p:cNvCxnSpPr/>
          <p:nvPr/>
        </p:nvCxnSpPr>
        <p:spPr>
          <a:xfrm>
            <a:off x="4333842" y="2093075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123" name="Shape 1123"/>
          <p:cNvSpPr/>
          <p:nvPr/>
        </p:nvSpPr>
        <p:spPr>
          <a:xfrm>
            <a:off x="4332019" y="2108042"/>
            <a:ext cx="3522620" cy="58679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4" name="Shape 1124"/>
          <p:cNvSpPr txBox="1"/>
          <p:nvPr/>
        </p:nvSpPr>
        <p:spPr>
          <a:xfrm>
            <a:off x="4517051" y="2213142"/>
            <a:ext cx="3053010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선택 하신 상품이 모두 소진되어 더 이상 구매 할 수 없습니다.</a:t>
            </a:r>
          </a:p>
        </p:txBody>
      </p:sp>
      <p:sp>
        <p:nvSpPr>
          <p:cNvPr id="1125" name="Shape 1125"/>
          <p:cNvSpPr txBox="1"/>
          <p:nvPr/>
        </p:nvSpPr>
        <p:spPr>
          <a:xfrm>
            <a:off x="8266471" y="1104654"/>
            <a:ext cx="3137178" cy="55399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모든 영역 터치 시 팝업창이 닫힌다.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 판매 UI로 이동한다.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 판매 시간이 종료된 경우 시장UI로 이동한다.</a:t>
            </a:r>
          </a:p>
        </p:txBody>
      </p:sp>
      <p:cxnSp>
        <p:nvCxnSpPr>
          <p:cNvPr id="1126" name="Shape 1126"/>
          <p:cNvCxnSpPr>
            <a:stCxn id="1125" idx="1"/>
          </p:cNvCxnSpPr>
          <p:nvPr/>
        </p:nvCxnSpPr>
        <p:spPr>
          <a:xfrm flipH="1">
            <a:off x="7507171" y="1381652"/>
            <a:ext cx="759300" cy="519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1127" name="Shape 1127"/>
          <p:cNvCxnSpPr/>
          <p:nvPr/>
        </p:nvCxnSpPr>
        <p:spPr>
          <a:xfrm>
            <a:off x="4324871" y="2728206"/>
            <a:ext cx="3522987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128" name="Shape 11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9803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추후 기획 예정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Shape 1134"/>
          <p:cNvSpPr/>
          <p:nvPr/>
        </p:nvSpPr>
        <p:spPr>
          <a:xfrm>
            <a:off x="4336028" y="241187"/>
            <a:ext cx="3520799" cy="6234545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5" name="Shape 1135"/>
          <p:cNvSpPr/>
          <p:nvPr/>
        </p:nvSpPr>
        <p:spPr>
          <a:xfrm>
            <a:off x="4383755" y="626785"/>
            <a:ext cx="3423929" cy="4991418"/>
          </a:xfrm>
          <a:prstGeom prst="roundRect">
            <a:avLst>
              <a:gd fmla="val 75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6" name="Shape 1136"/>
          <p:cNvSpPr/>
          <p:nvPr/>
        </p:nvSpPr>
        <p:spPr>
          <a:xfrm>
            <a:off x="4343575" y="5965064"/>
            <a:ext cx="3520799" cy="50421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7" name="Shape 1137"/>
          <p:cNvSpPr/>
          <p:nvPr/>
        </p:nvSpPr>
        <p:spPr>
          <a:xfrm>
            <a:off x="4383769" y="6022512"/>
            <a:ext cx="415800" cy="415800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</a:t>
            </a:r>
          </a:p>
        </p:txBody>
      </p:sp>
      <p:sp>
        <p:nvSpPr>
          <p:cNvPr id="1138" name="Shape 1138"/>
          <p:cNvSpPr/>
          <p:nvPr/>
        </p:nvSpPr>
        <p:spPr>
          <a:xfrm>
            <a:off x="4383755" y="286211"/>
            <a:ext cx="1138046" cy="340575"/>
          </a:xfrm>
          <a:prstGeom prst="roundRect">
            <a:avLst>
              <a:gd fmla="val 4573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1139" name="Shape 1139"/>
          <p:cNvSpPr txBox="1"/>
          <p:nvPr/>
        </p:nvSpPr>
        <p:spPr>
          <a:xfrm>
            <a:off x="584420" y="667910"/>
            <a:ext cx="3325104" cy="333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구성 화면 입니다</a:t>
            </a:r>
          </a:p>
        </p:txBody>
      </p:sp>
      <p:sp>
        <p:nvSpPr>
          <p:cNvPr id="1140" name="Shape 1140"/>
          <p:cNvSpPr/>
          <p:nvPr/>
        </p:nvSpPr>
        <p:spPr>
          <a:xfrm>
            <a:off x="215538" y="142595"/>
            <a:ext cx="25987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 UI 구성</a:t>
            </a:r>
          </a:p>
        </p:txBody>
      </p:sp>
      <p:cxnSp>
        <p:nvCxnSpPr>
          <p:cNvPr id="1141" name="Shape 1141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142" name="Shape 1142"/>
          <p:cNvSpPr/>
          <p:nvPr/>
        </p:nvSpPr>
        <p:spPr>
          <a:xfrm>
            <a:off x="5526069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한정판매</a:t>
            </a:r>
          </a:p>
        </p:txBody>
      </p:sp>
      <p:sp>
        <p:nvSpPr>
          <p:cNvPr id="1143" name="Shape 1143"/>
          <p:cNvSpPr/>
          <p:nvPr/>
        </p:nvSpPr>
        <p:spPr>
          <a:xfrm>
            <a:off x="6671675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이벤트</a:t>
            </a:r>
          </a:p>
        </p:txBody>
      </p:sp>
      <p:sp>
        <p:nvSpPr>
          <p:cNvPr id="1144" name="Shape 1144"/>
          <p:cNvSpPr/>
          <p:nvPr/>
        </p:nvSpPr>
        <p:spPr>
          <a:xfrm>
            <a:off x="4439726" y="684233"/>
            <a:ext cx="3310732" cy="158515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5" name="Shape 1145"/>
          <p:cNvSpPr/>
          <p:nvPr/>
        </p:nvSpPr>
        <p:spPr>
          <a:xfrm>
            <a:off x="4448607" y="2275849"/>
            <a:ext cx="3310732" cy="326821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appdata.hungryapp.co.kr/data_file/data_img/201504/22/W142969836074198241.jpg" id="1146" name="Shape 11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46571" y="706800"/>
            <a:ext cx="1352866" cy="1546480"/>
          </a:xfrm>
          <a:prstGeom prst="rect">
            <a:avLst/>
          </a:prstGeom>
          <a:noFill/>
          <a:ln>
            <a:noFill/>
          </a:ln>
        </p:spPr>
      </p:pic>
      <p:sp>
        <p:nvSpPr>
          <p:cNvPr id="1147" name="Shape 1147"/>
          <p:cNvSpPr/>
          <p:nvPr/>
        </p:nvSpPr>
        <p:spPr>
          <a:xfrm>
            <a:off x="5799437" y="750775"/>
            <a:ext cx="1869988" cy="1178214"/>
          </a:xfrm>
          <a:prstGeom prst="wedgeRectCallout">
            <a:avLst>
              <a:gd fmla="val -66436" name="adj1"/>
              <a:gd fmla="val -25277" name="adj2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8" name="Shape 1148"/>
          <p:cNvSpPr txBox="1"/>
          <p:nvPr/>
        </p:nvSpPr>
        <p:spPr>
          <a:xfrm>
            <a:off x="5790764" y="766541"/>
            <a:ext cx="1951174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최고 할인 상품을 찾아보세요~</a:t>
            </a:r>
          </a:p>
        </p:txBody>
      </p:sp>
      <p:sp>
        <p:nvSpPr>
          <p:cNvPr id="1149" name="Shape 1149"/>
          <p:cNvSpPr/>
          <p:nvPr/>
        </p:nvSpPr>
        <p:spPr>
          <a:xfrm>
            <a:off x="5881414" y="1069830"/>
            <a:ext cx="568679" cy="525212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0" name="Shape 1150"/>
          <p:cNvSpPr/>
          <p:nvPr/>
        </p:nvSpPr>
        <p:spPr>
          <a:xfrm>
            <a:off x="5881414" y="1630701"/>
            <a:ext cx="1631494" cy="219048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1" name="Shape 11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14280" y="1592200"/>
            <a:ext cx="251473" cy="249368"/>
          </a:xfrm>
          <a:prstGeom prst="rect">
            <a:avLst/>
          </a:prstGeom>
          <a:noFill/>
          <a:ln>
            <a:noFill/>
          </a:ln>
        </p:spPr>
      </p:pic>
      <p:sp>
        <p:nvSpPr>
          <p:cNvPr id="1152" name="Shape 1152"/>
          <p:cNvSpPr txBox="1"/>
          <p:nvPr/>
        </p:nvSpPr>
        <p:spPr>
          <a:xfrm>
            <a:off x="6397426" y="1273370"/>
            <a:ext cx="127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1153" name="Shape 1153"/>
          <p:cNvSpPr txBox="1"/>
          <p:nvPr/>
        </p:nvSpPr>
        <p:spPr>
          <a:xfrm>
            <a:off x="6094242" y="1620691"/>
            <a:ext cx="67678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sp>
        <p:nvSpPr>
          <p:cNvPr id="1154" name="Shape 1154"/>
          <p:cNvSpPr txBox="1"/>
          <p:nvPr/>
        </p:nvSpPr>
        <p:spPr>
          <a:xfrm>
            <a:off x="6867007" y="1625837"/>
            <a:ext cx="712053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cxnSp>
        <p:nvCxnSpPr>
          <p:cNvPr id="1155" name="Shape 1155"/>
          <p:cNvCxnSpPr>
            <a:endCxn id="1154" idx="1"/>
          </p:cNvCxnSpPr>
          <p:nvPr/>
        </p:nvCxnSpPr>
        <p:spPr>
          <a:xfrm>
            <a:off x="6221707" y="1748542"/>
            <a:ext cx="645300" cy="8100"/>
          </a:xfrm>
          <a:prstGeom prst="straightConnector1">
            <a:avLst/>
          </a:prstGeom>
          <a:noFill/>
          <a:ln cap="flat" cmpd="sng" w="127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156" name="Shape 1156"/>
          <p:cNvSpPr/>
          <p:nvPr/>
        </p:nvSpPr>
        <p:spPr>
          <a:xfrm>
            <a:off x="6488203" y="1092500"/>
            <a:ext cx="1142941" cy="207623"/>
          </a:xfrm>
          <a:prstGeom prst="ribbon2">
            <a:avLst>
              <a:gd fmla="val 16667" name="adj1"/>
              <a:gd fmla="val 70972" name="adj2"/>
            </a:avLst>
          </a:prstGeom>
          <a:solidFill>
            <a:srgbClr val="FF0000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7" name="Shape 1157"/>
          <p:cNvSpPr txBox="1"/>
          <p:nvPr/>
        </p:nvSpPr>
        <p:spPr>
          <a:xfrm>
            <a:off x="6606114" y="1073316"/>
            <a:ext cx="910827" cy="200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80% 초 대박 할인</a:t>
            </a:r>
          </a:p>
        </p:txBody>
      </p:sp>
      <p:sp>
        <p:nvSpPr>
          <p:cNvPr id="1158" name="Shape 1158"/>
          <p:cNvSpPr/>
          <p:nvPr/>
        </p:nvSpPr>
        <p:spPr>
          <a:xfrm>
            <a:off x="5799437" y="1953656"/>
            <a:ext cx="1869988" cy="28125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9" name="Shape 1159"/>
          <p:cNvSpPr txBox="1"/>
          <p:nvPr/>
        </p:nvSpPr>
        <p:spPr>
          <a:xfrm>
            <a:off x="5946255" y="1946257"/>
            <a:ext cx="1640192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초기화 : 23:59:59</a:t>
            </a:r>
          </a:p>
        </p:txBody>
      </p:sp>
      <p:sp>
        <p:nvSpPr>
          <p:cNvPr id="1160" name="Shape 1160"/>
          <p:cNvSpPr/>
          <p:nvPr/>
        </p:nvSpPr>
        <p:spPr>
          <a:xfrm>
            <a:off x="6671675" y="6013689"/>
            <a:ext cx="1136010" cy="4158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" name="Shape 1161"/>
          <p:cNvSpPr txBox="1"/>
          <p:nvPr/>
        </p:nvSpPr>
        <p:spPr>
          <a:xfrm>
            <a:off x="6749875" y="6006035"/>
            <a:ext cx="1080744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상품보기</a:t>
            </a:r>
          </a:p>
        </p:txBody>
      </p:sp>
      <p:sp>
        <p:nvSpPr>
          <p:cNvPr id="1162" name="Shape 1162"/>
          <p:cNvSpPr/>
          <p:nvPr/>
        </p:nvSpPr>
        <p:spPr>
          <a:xfrm>
            <a:off x="6971460" y="6261817"/>
            <a:ext cx="687003" cy="128238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Free</a:t>
            </a:r>
          </a:p>
        </p:txBody>
      </p:sp>
      <p:pic>
        <p:nvPicPr>
          <p:cNvPr id="1163" name="Shape 116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41425" y="6196160"/>
            <a:ext cx="212877" cy="211095"/>
          </a:xfrm>
          <a:prstGeom prst="rect">
            <a:avLst/>
          </a:prstGeom>
          <a:noFill/>
          <a:ln>
            <a:noFill/>
          </a:ln>
        </p:spPr>
      </p:pic>
      <p:sp>
        <p:nvSpPr>
          <p:cNvPr id="1164" name="Shape 1164"/>
          <p:cNvSpPr/>
          <p:nvPr/>
        </p:nvSpPr>
        <p:spPr>
          <a:xfrm>
            <a:off x="4517050" y="2326838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" name="Shape 1165"/>
          <p:cNvSpPr/>
          <p:nvPr/>
        </p:nvSpPr>
        <p:spPr>
          <a:xfrm>
            <a:off x="4517050" y="3194814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6" name="Shape 1166"/>
          <p:cNvSpPr/>
          <p:nvPr/>
        </p:nvSpPr>
        <p:spPr>
          <a:xfrm>
            <a:off x="4519476" y="4054580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7" name="Shape 1167"/>
          <p:cNvSpPr/>
          <p:nvPr/>
        </p:nvSpPr>
        <p:spPr>
          <a:xfrm>
            <a:off x="4517050" y="4929932"/>
            <a:ext cx="3173847" cy="614131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Shape 1168"/>
          <p:cNvSpPr/>
          <p:nvPr/>
        </p:nvSpPr>
        <p:spPr>
          <a:xfrm>
            <a:off x="4598955" y="238152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Shape 1169"/>
          <p:cNvSpPr/>
          <p:nvPr/>
        </p:nvSpPr>
        <p:spPr>
          <a:xfrm>
            <a:off x="4598955" y="3254181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0" name="Shape 1170"/>
          <p:cNvSpPr/>
          <p:nvPr/>
        </p:nvSpPr>
        <p:spPr>
          <a:xfrm>
            <a:off x="4598955" y="412025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1" name="Shape 1171"/>
          <p:cNvSpPr/>
          <p:nvPr/>
        </p:nvSpPr>
        <p:spPr>
          <a:xfrm>
            <a:off x="4598955" y="4992507"/>
            <a:ext cx="701328" cy="551556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2" name="Shape 1172"/>
          <p:cNvGrpSpPr/>
          <p:nvPr/>
        </p:nvGrpSpPr>
        <p:grpSpPr>
          <a:xfrm>
            <a:off x="5343330" y="2342651"/>
            <a:ext cx="2315132" cy="723102"/>
            <a:chOff x="5343330" y="2342651"/>
            <a:chExt cx="2315132" cy="723102"/>
          </a:xfrm>
        </p:grpSpPr>
        <p:sp>
          <p:nvSpPr>
            <p:cNvPr id="1173" name="Shape 1173"/>
            <p:cNvSpPr txBox="1"/>
            <p:nvPr/>
          </p:nvSpPr>
          <p:spPr>
            <a:xfrm>
              <a:off x="5343330" y="2578388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174" name="Shape 1174"/>
            <p:cNvSpPr/>
            <p:nvPr/>
          </p:nvSpPr>
          <p:spPr>
            <a:xfrm>
              <a:off x="5396260" y="2836433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Shape 1175"/>
            <p:cNvSpPr txBox="1"/>
            <p:nvPr/>
          </p:nvSpPr>
          <p:spPr>
            <a:xfrm>
              <a:off x="6800853" y="2804144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grpSp>
          <p:nvGrpSpPr>
            <p:cNvPr id="1176" name="Shape 1176"/>
            <p:cNvGrpSpPr/>
            <p:nvPr/>
          </p:nvGrpSpPr>
          <p:grpSpPr>
            <a:xfrm>
              <a:off x="5541916" y="2774368"/>
              <a:ext cx="952762" cy="290101"/>
              <a:chOff x="5396260" y="2774368"/>
              <a:chExt cx="952762" cy="290101"/>
            </a:xfrm>
          </p:grpSpPr>
          <p:pic>
            <p:nvPicPr>
              <p:cNvPr id="1177" name="Shape 1177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396260" y="2774368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78" name="Shape 1178"/>
              <p:cNvSpPr txBox="1"/>
              <p:nvPr/>
            </p:nvSpPr>
            <p:spPr>
              <a:xfrm>
                <a:off x="5576223" y="2802860"/>
                <a:ext cx="676787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cxnSp>
            <p:nvCxnSpPr>
              <p:cNvPr id="1179" name="Shape 1179"/>
              <p:cNvCxnSpPr>
                <a:stCxn id="1178" idx="1"/>
              </p:cNvCxnSpPr>
              <p:nvPr/>
            </p:nvCxnSpPr>
            <p:spPr>
              <a:xfrm>
                <a:off x="5576223" y="2933665"/>
                <a:ext cx="772800" cy="51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1180" name="Shape 118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00189" y="2766655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1" name="Shape 1181"/>
            <p:cNvSpPr/>
            <p:nvPr/>
          </p:nvSpPr>
          <p:spPr>
            <a:xfrm>
              <a:off x="5509828" y="235931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0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Shape 1182"/>
            <p:cNvSpPr txBox="1"/>
            <p:nvPr/>
          </p:nvSpPr>
          <p:spPr>
            <a:xfrm>
              <a:off x="6036289" y="2342651"/>
              <a:ext cx="105028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80% 초 대박 할인!</a:t>
              </a:r>
            </a:p>
          </p:txBody>
        </p:sp>
      </p:grpSp>
      <p:pic>
        <p:nvPicPr>
          <p:cNvPr id="1183" name="Shape 1183"/>
          <p:cNvPicPr preferRelativeResize="0"/>
          <p:nvPr/>
        </p:nvPicPr>
        <p:blipFill rotWithShape="1">
          <a:blip r:embed="rId6">
            <a:alphaModFix/>
          </a:blip>
          <a:srcRect b="87620" l="20223" r="77122" t="6753"/>
          <a:stretch/>
        </p:blipFill>
        <p:spPr>
          <a:xfrm>
            <a:off x="4605321" y="2380325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1184" name="Shape 1184"/>
          <p:cNvSpPr txBox="1"/>
          <p:nvPr/>
        </p:nvSpPr>
        <p:spPr>
          <a:xfrm>
            <a:off x="4917971" y="2816872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1185" name="Shape 1185"/>
          <p:cNvPicPr preferRelativeResize="0"/>
          <p:nvPr/>
        </p:nvPicPr>
        <p:blipFill rotWithShape="1">
          <a:blip r:embed="rId6">
            <a:alphaModFix/>
          </a:blip>
          <a:srcRect b="81488" l="8277" r="89068" t="12886"/>
          <a:stretch/>
        </p:blipFill>
        <p:spPr>
          <a:xfrm>
            <a:off x="4605321" y="3255621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1186" name="Shape 1186"/>
          <p:cNvSpPr txBox="1"/>
          <p:nvPr/>
        </p:nvSpPr>
        <p:spPr>
          <a:xfrm>
            <a:off x="4910225" y="3732125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grpSp>
        <p:nvGrpSpPr>
          <p:cNvPr id="1187" name="Shape 1187"/>
          <p:cNvGrpSpPr/>
          <p:nvPr/>
        </p:nvGrpSpPr>
        <p:grpSpPr>
          <a:xfrm>
            <a:off x="5358119" y="3247191"/>
            <a:ext cx="2315132" cy="724601"/>
            <a:chOff x="5358119" y="3247191"/>
            <a:chExt cx="2315132" cy="724601"/>
          </a:xfrm>
        </p:grpSpPr>
        <p:sp>
          <p:nvSpPr>
            <p:cNvPr id="1188" name="Shape 1188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189" name="Shape 1189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Shape 1190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1191" name="Shape 1191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1192" name="Shape 1192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1193" name="Shape 1193"/>
              <p:cNvCxnSpPr>
                <a:stCxn id="1192" idx="1"/>
                <a:endCxn id="1194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sp>
          <p:nvSpPr>
            <p:cNvPr id="1195" name="Shape 1195"/>
            <p:cNvSpPr/>
            <p:nvPr/>
          </p:nvSpPr>
          <p:spPr>
            <a:xfrm>
              <a:off x="5524617" y="326535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FF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Shape 1196"/>
            <p:cNvSpPr txBox="1"/>
            <p:nvPr/>
          </p:nvSpPr>
          <p:spPr>
            <a:xfrm>
              <a:off x="6077651" y="3247191"/>
              <a:ext cx="91082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50% 특별 할인!</a:t>
              </a:r>
            </a:p>
          </p:txBody>
        </p:sp>
        <p:pic>
          <p:nvPicPr>
            <p:cNvPr id="1197" name="Shape 1197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4" name="Shape 119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98" name="Shape 1198"/>
          <p:cNvPicPr preferRelativeResize="0"/>
          <p:nvPr/>
        </p:nvPicPr>
        <p:blipFill rotWithShape="1">
          <a:blip r:embed="rId6">
            <a:alphaModFix/>
          </a:blip>
          <a:srcRect b="81419" l="59154" r="38190" t="12955"/>
          <a:stretch/>
        </p:blipFill>
        <p:spPr>
          <a:xfrm>
            <a:off x="4605321" y="4118796"/>
            <a:ext cx="685393" cy="678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9" name="Shape 1199"/>
          <p:cNvGrpSpPr/>
          <p:nvPr/>
        </p:nvGrpSpPr>
        <p:grpSpPr>
          <a:xfrm>
            <a:off x="5393395" y="4121562"/>
            <a:ext cx="2315132" cy="723295"/>
            <a:chOff x="5358119" y="3248498"/>
            <a:chExt cx="2315132" cy="723295"/>
          </a:xfrm>
        </p:grpSpPr>
        <p:sp>
          <p:nvSpPr>
            <p:cNvPr id="1200" name="Shape 1200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201" name="Shape 1201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Shape 1202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1203" name="Shape 1203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1204" name="Shape 1204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1205" name="Shape 1205"/>
              <p:cNvCxnSpPr>
                <a:stCxn id="1204" idx="1"/>
                <a:endCxn id="1206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sp>
          <p:nvSpPr>
            <p:cNvPr id="1207" name="Shape 1207"/>
            <p:cNvSpPr/>
            <p:nvPr/>
          </p:nvSpPr>
          <p:spPr>
            <a:xfrm>
              <a:off x="5524617" y="326535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C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Shape 1208"/>
            <p:cNvSpPr txBox="1"/>
            <p:nvPr/>
          </p:nvSpPr>
          <p:spPr>
            <a:xfrm>
              <a:off x="6215753" y="3248498"/>
              <a:ext cx="668773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30% 할인!</a:t>
              </a:r>
            </a:p>
          </p:txBody>
        </p:sp>
        <p:pic>
          <p:nvPicPr>
            <p:cNvPr id="1209" name="Shape 1209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6" name="Shape 120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10" name="Shape 1210"/>
          <p:cNvPicPr preferRelativeResize="0"/>
          <p:nvPr/>
        </p:nvPicPr>
        <p:blipFill rotWithShape="1">
          <a:blip r:embed="rId6">
            <a:alphaModFix/>
          </a:blip>
          <a:srcRect b="88732" l="51474" r="45870" t="6907"/>
          <a:stretch/>
        </p:blipFill>
        <p:spPr>
          <a:xfrm>
            <a:off x="4605321" y="4993657"/>
            <a:ext cx="685393" cy="525994"/>
          </a:xfrm>
          <a:prstGeom prst="rect">
            <a:avLst/>
          </a:prstGeom>
          <a:noFill/>
          <a:ln>
            <a:noFill/>
          </a:ln>
        </p:spPr>
      </p:pic>
      <p:sp>
        <p:nvSpPr>
          <p:cNvPr id="1211" name="Shape 1211"/>
          <p:cNvSpPr txBox="1"/>
          <p:nvPr/>
        </p:nvSpPr>
        <p:spPr>
          <a:xfrm>
            <a:off x="5348008" y="5223082"/>
            <a:ext cx="231513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1212" name="Shape 1212"/>
          <p:cNvSpPr/>
          <p:nvPr/>
        </p:nvSpPr>
        <p:spPr>
          <a:xfrm>
            <a:off x="5514505" y="5004012"/>
            <a:ext cx="2003079" cy="234146"/>
          </a:xfrm>
          <a:prstGeom prst="ribbon2">
            <a:avLst>
              <a:gd fmla="val 16667" name="adj1"/>
              <a:gd fmla="val 63892" name="adj2"/>
            </a:avLst>
          </a:prstGeom>
          <a:solidFill>
            <a:schemeClr val="lt2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3" name="Shape 1213"/>
          <p:cNvSpPr txBox="1"/>
          <p:nvPr/>
        </p:nvSpPr>
        <p:spPr>
          <a:xfrm>
            <a:off x="6205642" y="4987153"/>
            <a:ext cx="665567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특별 판매!</a:t>
            </a:r>
          </a:p>
        </p:txBody>
      </p:sp>
      <p:sp>
        <p:nvSpPr>
          <p:cNvPr id="1214" name="Shape 1214"/>
          <p:cNvSpPr txBox="1"/>
          <p:nvPr/>
        </p:nvSpPr>
        <p:spPr>
          <a:xfrm>
            <a:off x="4917971" y="4605596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1215" name="Shape 1215"/>
          <p:cNvSpPr txBox="1"/>
          <p:nvPr/>
        </p:nvSpPr>
        <p:spPr>
          <a:xfrm>
            <a:off x="4910225" y="5314991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1216" name="Shape 12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10463" y="277132"/>
            <a:ext cx="334688" cy="334688"/>
          </a:xfrm>
          <a:prstGeom prst="rect">
            <a:avLst/>
          </a:prstGeom>
          <a:noFill/>
          <a:ln>
            <a:noFill/>
          </a:ln>
        </p:spPr>
      </p:pic>
      <p:sp>
        <p:nvSpPr>
          <p:cNvPr id="1217" name="Shape 1217"/>
          <p:cNvSpPr/>
          <p:nvPr/>
        </p:nvSpPr>
        <p:spPr>
          <a:xfrm>
            <a:off x="5565028" y="346481"/>
            <a:ext cx="201307" cy="219547"/>
          </a:xfrm>
          <a:prstGeom prst="ellipse">
            <a:avLst/>
          </a:prstGeom>
          <a:solidFill>
            <a:srgbClr val="FF0000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" name="Shape 1218"/>
          <p:cNvSpPr txBox="1"/>
          <p:nvPr/>
        </p:nvSpPr>
        <p:spPr>
          <a:xfrm>
            <a:off x="8390564" y="716343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 판매 상점이 오픈된 경우 탭 앞에 자물쇠가 사라지고 탭에 노티 표시가 들어 온다.</a:t>
            </a:r>
          </a:p>
        </p:txBody>
      </p:sp>
      <p:cxnSp>
        <p:nvCxnSpPr>
          <p:cNvPr id="1219" name="Shape 1219"/>
          <p:cNvCxnSpPr>
            <a:stCxn id="1218" idx="1"/>
          </p:cNvCxnSpPr>
          <p:nvPr/>
        </p:nvCxnSpPr>
        <p:spPr>
          <a:xfrm rot="10800000">
            <a:off x="6597764" y="594198"/>
            <a:ext cx="1792800" cy="32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220" name="Shape 1220"/>
          <p:cNvSpPr txBox="1"/>
          <p:nvPr/>
        </p:nvSpPr>
        <p:spPr>
          <a:xfrm>
            <a:off x="8390564" y="1279205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한정판매 상점 종료 임박이 되면 붉게 점멸한다.</a:t>
            </a:r>
          </a:p>
        </p:txBody>
      </p:sp>
      <p:pic>
        <p:nvPicPr>
          <p:cNvPr id="1221" name="Shape 1221"/>
          <p:cNvPicPr preferRelativeResize="0"/>
          <p:nvPr/>
        </p:nvPicPr>
        <p:blipFill rotWithShape="1">
          <a:blip r:embed="rId6">
            <a:alphaModFix/>
          </a:blip>
          <a:srcRect b="87620" l="20223" r="77122" t="6753"/>
          <a:stretch/>
        </p:blipFill>
        <p:spPr>
          <a:xfrm>
            <a:off x="5924416" y="1096503"/>
            <a:ext cx="500482" cy="478946"/>
          </a:xfrm>
          <a:prstGeom prst="rect">
            <a:avLst/>
          </a:prstGeom>
          <a:noFill/>
          <a:ln>
            <a:noFill/>
          </a:ln>
        </p:spPr>
      </p:pic>
      <p:sp>
        <p:nvSpPr>
          <p:cNvPr id="1222" name="Shape 1222"/>
          <p:cNvSpPr txBox="1"/>
          <p:nvPr/>
        </p:nvSpPr>
        <p:spPr>
          <a:xfrm>
            <a:off x="6067892" y="1385199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1223" name="Shape 12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9803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추후 기획 예정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/>
        </p:nvSpPr>
        <p:spPr>
          <a:xfrm>
            <a:off x="802433" y="391886"/>
            <a:ext cx="11389567" cy="923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V1.0 – 2016.03.16 초안 작성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V1.3 – 2016.06.29 사양서 추가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Shape 1229"/>
          <p:cNvSpPr/>
          <p:nvPr/>
        </p:nvSpPr>
        <p:spPr>
          <a:xfrm>
            <a:off x="4336028" y="241187"/>
            <a:ext cx="3520799" cy="6234545"/>
          </a:xfrm>
          <a:prstGeom prst="rect">
            <a:avLst/>
          </a:prstGeom>
          <a:solidFill>
            <a:srgbClr val="7F7F7F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0" name="Shape 1230"/>
          <p:cNvSpPr/>
          <p:nvPr/>
        </p:nvSpPr>
        <p:spPr>
          <a:xfrm>
            <a:off x="4383755" y="626785"/>
            <a:ext cx="3423929" cy="4991418"/>
          </a:xfrm>
          <a:prstGeom prst="roundRect">
            <a:avLst>
              <a:gd fmla="val 75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1" name="Shape 1231"/>
          <p:cNvSpPr/>
          <p:nvPr/>
        </p:nvSpPr>
        <p:spPr>
          <a:xfrm>
            <a:off x="4343575" y="5965064"/>
            <a:ext cx="3520799" cy="50421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" name="Shape 1232"/>
          <p:cNvSpPr/>
          <p:nvPr/>
        </p:nvSpPr>
        <p:spPr>
          <a:xfrm>
            <a:off x="4383769" y="6022512"/>
            <a:ext cx="415800" cy="415800"/>
          </a:xfrm>
          <a:prstGeom prst="rect">
            <a:avLst/>
          </a:prstGeom>
          <a:gradFill>
            <a:gsLst>
              <a:gs pos="0">
                <a:srgbClr val="D1D1D1"/>
              </a:gs>
              <a:gs pos="50000">
                <a:srgbClr val="C7C7C7"/>
              </a:gs>
              <a:gs pos="100000">
                <a:srgbClr val="C0C0C0"/>
              </a:gs>
            </a:gsLst>
            <a:lin ang="5400000" scaled="0"/>
          </a:gra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←</a:t>
            </a:r>
          </a:p>
        </p:txBody>
      </p:sp>
      <p:sp>
        <p:nvSpPr>
          <p:cNvPr id="1233" name="Shape 1233"/>
          <p:cNvSpPr/>
          <p:nvPr/>
        </p:nvSpPr>
        <p:spPr>
          <a:xfrm>
            <a:off x="4383755" y="286211"/>
            <a:ext cx="1138046" cy="340575"/>
          </a:xfrm>
          <a:prstGeom prst="roundRect">
            <a:avLst>
              <a:gd fmla="val 4573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1234" name="Shape 1234"/>
          <p:cNvSpPr txBox="1"/>
          <p:nvPr/>
        </p:nvSpPr>
        <p:spPr>
          <a:xfrm>
            <a:off x="584420" y="667910"/>
            <a:ext cx="3325104" cy="333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구성 화면 입니다</a:t>
            </a:r>
          </a:p>
        </p:txBody>
      </p:sp>
      <p:sp>
        <p:nvSpPr>
          <p:cNvPr id="1235" name="Shape 1235"/>
          <p:cNvSpPr/>
          <p:nvPr/>
        </p:nvSpPr>
        <p:spPr>
          <a:xfrm>
            <a:off x="215538" y="142595"/>
            <a:ext cx="25987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 UI 구성</a:t>
            </a:r>
          </a:p>
        </p:txBody>
      </p:sp>
      <p:cxnSp>
        <p:nvCxnSpPr>
          <p:cNvPr id="1236" name="Shape 1236"/>
          <p:cNvCxnSpPr/>
          <p:nvPr/>
        </p:nvCxnSpPr>
        <p:spPr>
          <a:xfrm>
            <a:off x="251492" y="521256"/>
            <a:ext cx="2475168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237" name="Shape 1237"/>
          <p:cNvSpPr/>
          <p:nvPr/>
        </p:nvSpPr>
        <p:spPr>
          <a:xfrm>
            <a:off x="5526069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한정판매</a:t>
            </a:r>
          </a:p>
        </p:txBody>
      </p:sp>
      <p:sp>
        <p:nvSpPr>
          <p:cNvPr id="1238" name="Shape 1238"/>
          <p:cNvSpPr/>
          <p:nvPr/>
        </p:nvSpPr>
        <p:spPr>
          <a:xfrm>
            <a:off x="6671675" y="286211"/>
            <a:ext cx="1138046" cy="340575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이벤트</a:t>
            </a:r>
          </a:p>
        </p:txBody>
      </p:sp>
      <p:sp>
        <p:nvSpPr>
          <p:cNvPr id="1239" name="Shape 1239"/>
          <p:cNvSpPr/>
          <p:nvPr/>
        </p:nvSpPr>
        <p:spPr>
          <a:xfrm>
            <a:off x="4439726" y="684233"/>
            <a:ext cx="3310732" cy="1585157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0" name="Shape 1240"/>
          <p:cNvSpPr/>
          <p:nvPr/>
        </p:nvSpPr>
        <p:spPr>
          <a:xfrm>
            <a:off x="4448607" y="2275849"/>
            <a:ext cx="3310732" cy="326821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appdata.hungryapp.co.kr/data_file/data_img/201504/22/W142969836074198241.jpg" id="1241" name="Shape 12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46571" y="706800"/>
            <a:ext cx="1352866" cy="1546480"/>
          </a:xfrm>
          <a:prstGeom prst="rect">
            <a:avLst/>
          </a:prstGeom>
          <a:noFill/>
          <a:ln>
            <a:noFill/>
          </a:ln>
        </p:spPr>
      </p:pic>
      <p:sp>
        <p:nvSpPr>
          <p:cNvPr id="1242" name="Shape 1242"/>
          <p:cNvSpPr/>
          <p:nvPr/>
        </p:nvSpPr>
        <p:spPr>
          <a:xfrm>
            <a:off x="5799437" y="750775"/>
            <a:ext cx="1869988" cy="1178214"/>
          </a:xfrm>
          <a:prstGeom prst="wedgeRectCallout">
            <a:avLst>
              <a:gd fmla="val -66436" name="adj1"/>
              <a:gd fmla="val -25277" name="adj2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" name="Shape 1243"/>
          <p:cNvSpPr txBox="1"/>
          <p:nvPr/>
        </p:nvSpPr>
        <p:spPr>
          <a:xfrm>
            <a:off x="5790764" y="766541"/>
            <a:ext cx="1951174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최고 할인 상품을 찾아보세요~</a:t>
            </a:r>
          </a:p>
        </p:txBody>
      </p:sp>
      <p:sp>
        <p:nvSpPr>
          <p:cNvPr id="1244" name="Shape 1244"/>
          <p:cNvSpPr/>
          <p:nvPr/>
        </p:nvSpPr>
        <p:spPr>
          <a:xfrm>
            <a:off x="5881414" y="1069830"/>
            <a:ext cx="568679" cy="525212"/>
          </a:xfrm>
          <a:prstGeom prst="rect">
            <a:avLst/>
          </a:prstGeom>
          <a:solidFill>
            <a:schemeClr val="accent4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5" name="Shape 1245"/>
          <p:cNvSpPr/>
          <p:nvPr/>
        </p:nvSpPr>
        <p:spPr>
          <a:xfrm>
            <a:off x="5881414" y="1630701"/>
            <a:ext cx="1631494" cy="219048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6" name="Shape 12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14280" y="1592200"/>
            <a:ext cx="251473" cy="249368"/>
          </a:xfrm>
          <a:prstGeom prst="rect">
            <a:avLst/>
          </a:prstGeom>
          <a:noFill/>
          <a:ln>
            <a:noFill/>
          </a:ln>
        </p:spPr>
      </p:pic>
      <p:sp>
        <p:nvSpPr>
          <p:cNvPr id="1247" name="Shape 1247"/>
          <p:cNvSpPr txBox="1"/>
          <p:nvPr/>
        </p:nvSpPr>
        <p:spPr>
          <a:xfrm>
            <a:off x="6397426" y="1273370"/>
            <a:ext cx="12719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1248" name="Shape 1248"/>
          <p:cNvSpPr txBox="1"/>
          <p:nvPr/>
        </p:nvSpPr>
        <p:spPr>
          <a:xfrm>
            <a:off x="6094242" y="1620691"/>
            <a:ext cx="67678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sp>
        <p:nvSpPr>
          <p:cNvPr id="1249" name="Shape 1249"/>
          <p:cNvSpPr txBox="1"/>
          <p:nvPr/>
        </p:nvSpPr>
        <p:spPr>
          <a:xfrm>
            <a:off x="6867007" y="1625837"/>
            <a:ext cx="712053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999,999</a:t>
            </a:r>
          </a:p>
        </p:txBody>
      </p:sp>
      <p:cxnSp>
        <p:nvCxnSpPr>
          <p:cNvPr id="1250" name="Shape 1250"/>
          <p:cNvCxnSpPr>
            <a:endCxn id="1249" idx="1"/>
          </p:cNvCxnSpPr>
          <p:nvPr/>
        </p:nvCxnSpPr>
        <p:spPr>
          <a:xfrm>
            <a:off x="6221707" y="1748542"/>
            <a:ext cx="645300" cy="8100"/>
          </a:xfrm>
          <a:prstGeom prst="straightConnector1">
            <a:avLst/>
          </a:prstGeom>
          <a:noFill/>
          <a:ln cap="flat" cmpd="sng" w="12700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251" name="Shape 1251"/>
          <p:cNvSpPr/>
          <p:nvPr/>
        </p:nvSpPr>
        <p:spPr>
          <a:xfrm>
            <a:off x="6488203" y="1092500"/>
            <a:ext cx="1142941" cy="207623"/>
          </a:xfrm>
          <a:prstGeom prst="ribbon2">
            <a:avLst>
              <a:gd fmla="val 16667" name="adj1"/>
              <a:gd fmla="val 70972" name="adj2"/>
            </a:avLst>
          </a:prstGeom>
          <a:solidFill>
            <a:srgbClr val="FF0000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2" name="Shape 1252"/>
          <p:cNvSpPr txBox="1"/>
          <p:nvPr/>
        </p:nvSpPr>
        <p:spPr>
          <a:xfrm>
            <a:off x="6606114" y="1073316"/>
            <a:ext cx="910827" cy="200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80% 초 대박 할인</a:t>
            </a:r>
          </a:p>
        </p:txBody>
      </p:sp>
      <p:sp>
        <p:nvSpPr>
          <p:cNvPr id="1253" name="Shape 1253"/>
          <p:cNvSpPr/>
          <p:nvPr/>
        </p:nvSpPr>
        <p:spPr>
          <a:xfrm>
            <a:off x="5799437" y="1953656"/>
            <a:ext cx="1869988" cy="28125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4" name="Shape 1254"/>
          <p:cNvSpPr txBox="1"/>
          <p:nvPr/>
        </p:nvSpPr>
        <p:spPr>
          <a:xfrm>
            <a:off x="5946255" y="1946257"/>
            <a:ext cx="1640192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초기화 : 23:59:59</a:t>
            </a:r>
          </a:p>
        </p:txBody>
      </p:sp>
      <p:sp>
        <p:nvSpPr>
          <p:cNvPr id="1255" name="Shape 1255"/>
          <p:cNvSpPr/>
          <p:nvPr/>
        </p:nvSpPr>
        <p:spPr>
          <a:xfrm>
            <a:off x="6671675" y="6013689"/>
            <a:ext cx="1136010" cy="4158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" name="Shape 1256"/>
          <p:cNvSpPr txBox="1"/>
          <p:nvPr/>
        </p:nvSpPr>
        <p:spPr>
          <a:xfrm>
            <a:off x="6749875" y="6006035"/>
            <a:ext cx="1080744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다른 상품보기</a:t>
            </a:r>
          </a:p>
        </p:txBody>
      </p:sp>
      <p:sp>
        <p:nvSpPr>
          <p:cNvPr id="1257" name="Shape 1257"/>
          <p:cNvSpPr/>
          <p:nvPr/>
        </p:nvSpPr>
        <p:spPr>
          <a:xfrm>
            <a:off x="6971460" y="6261817"/>
            <a:ext cx="687003" cy="128238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Free</a:t>
            </a:r>
          </a:p>
        </p:txBody>
      </p:sp>
      <p:pic>
        <p:nvPicPr>
          <p:cNvPr id="1258" name="Shape 125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41425" y="6196160"/>
            <a:ext cx="212877" cy="211095"/>
          </a:xfrm>
          <a:prstGeom prst="rect">
            <a:avLst/>
          </a:prstGeom>
          <a:noFill/>
          <a:ln>
            <a:noFill/>
          </a:ln>
        </p:spPr>
      </p:pic>
      <p:sp>
        <p:nvSpPr>
          <p:cNvPr id="1259" name="Shape 1259"/>
          <p:cNvSpPr/>
          <p:nvPr/>
        </p:nvSpPr>
        <p:spPr>
          <a:xfrm>
            <a:off x="4517050" y="2326838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0" name="Shape 1260"/>
          <p:cNvSpPr/>
          <p:nvPr/>
        </p:nvSpPr>
        <p:spPr>
          <a:xfrm>
            <a:off x="4517050" y="3194814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1" name="Shape 1261"/>
          <p:cNvSpPr/>
          <p:nvPr/>
        </p:nvSpPr>
        <p:spPr>
          <a:xfrm>
            <a:off x="4519476" y="4054580"/>
            <a:ext cx="3173847" cy="802318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2" name="Shape 1262"/>
          <p:cNvSpPr/>
          <p:nvPr/>
        </p:nvSpPr>
        <p:spPr>
          <a:xfrm>
            <a:off x="4517050" y="4929932"/>
            <a:ext cx="3173847" cy="614131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3" name="Shape 1263"/>
          <p:cNvSpPr/>
          <p:nvPr/>
        </p:nvSpPr>
        <p:spPr>
          <a:xfrm>
            <a:off x="4598955" y="238152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4" name="Shape 1264"/>
          <p:cNvSpPr/>
          <p:nvPr/>
        </p:nvSpPr>
        <p:spPr>
          <a:xfrm>
            <a:off x="4598955" y="3254181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5" name="Shape 1265"/>
          <p:cNvSpPr/>
          <p:nvPr/>
        </p:nvSpPr>
        <p:spPr>
          <a:xfrm>
            <a:off x="4598955" y="4120255"/>
            <a:ext cx="701328" cy="677263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6" name="Shape 1266"/>
          <p:cNvSpPr/>
          <p:nvPr/>
        </p:nvSpPr>
        <p:spPr>
          <a:xfrm>
            <a:off x="4598955" y="4992507"/>
            <a:ext cx="701328" cy="551556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7" name="Shape 1267"/>
          <p:cNvGrpSpPr/>
          <p:nvPr/>
        </p:nvGrpSpPr>
        <p:grpSpPr>
          <a:xfrm>
            <a:off x="5343330" y="2342651"/>
            <a:ext cx="2315132" cy="723102"/>
            <a:chOff x="5343330" y="2342651"/>
            <a:chExt cx="2315132" cy="723102"/>
          </a:xfrm>
        </p:grpSpPr>
        <p:sp>
          <p:nvSpPr>
            <p:cNvPr id="1268" name="Shape 1268"/>
            <p:cNvSpPr txBox="1"/>
            <p:nvPr/>
          </p:nvSpPr>
          <p:spPr>
            <a:xfrm>
              <a:off x="5343330" y="2578388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269" name="Shape 1269"/>
            <p:cNvSpPr/>
            <p:nvPr/>
          </p:nvSpPr>
          <p:spPr>
            <a:xfrm>
              <a:off x="5396260" y="2836433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Shape 1270"/>
            <p:cNvSpPr txBox="1"/>
            <p:nvPr/>
          </p:nvSpPr>
          <p:spPr>
            <a:xfrm>
              <a:off x="6800853" y="2804144"/>
              <a:ext cx="712053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999,999</a:t>
              </a:r>
            </a:p>
          </p:txBody>
        </p:sp>
        <p:grpSp>
          <p:nvGrpSpPr>
            <p:cNvPr id="1271" name="Shape 1271"/>
            <p:cNvGrpSpPr/>
            <p:nvPr/>
          </p:nvGrpSpPr>
          <p:grpSpPr>
            <a:xfrm>
              <a:off x="5541916" y="2774368"/>
              <a:ext cx="952762" cy="290101"/>
              <a:chOff x="5396260" y="2774368"/>
              <a:chExt cx="952762" cy="290101"/>
            </a:xfrm>
          </p:grpSpPr>
          <p:pic>
            <p:nvPicPr>
              <p:cNvPr id="1272" name="Shape 127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396260" y="2774368"/>
                <a:ext cx="251473" cy="2493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73" name="Shape 1273"/>
              <p:cNvSpPr txBox="1"/>
              <p:nvPr/>
            </p:nvSpPr>
            <p:spPr>
              <a:xfrm>
                <a:off x="5576223" y="2802860"/>
                <a:ext cx="676787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</a:t>
                </a:r>
              </a:p>
            </p:txBody>
          </p:sp>
          <p:cxnSp>
            <p:nvCxnSpPr>
              <p:cNvPr id="1274" name="Shape 1274"/>
              <p:cNvCxnSpPr>
                <a:stCxn id="1273" idx="1"/>
              </p:cNvCxnSpPr>
              <p:nvPr/>
            </p:nvCxnSpPr>
            <p:spPr>
              <a:xfrm>
                <a:off x="5576223" y="2933665"/>
                <a:ext cx="772800" cy="51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pic>
          <p:nvPicPr>
            <p:cNvPr id="1275" name="Shape 127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00189" y="2766655"/>
              <a:ext cx="251473" cy="2493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6" name="Shape 1276"/>
            <p:cNvSpPr/>
            <p:nvPr/>
          </p:nvSpPr>
          <p:spPr>
            <a:xfrm>
              <a:off x="5509828" y="235931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0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Shape 1277"/>
            <p:cNvSpPr txBox="1"/>
            <p:nvPr/>
          </p:nvSpPr>
          <p:spPr>
            <a:xfrm>
              <a:off x="6036289" y="2342651"/>
              <a:ext cx="105028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80% 초 대박 할인!</a:t>
              </a:r>
            </a:p>
          </p:txBody>
        </p:sp>
      </p:grpSp>
      <p:pic>
        <p:nvPicPr>
          <p:cNvPr id="1278" name="Shape 1278"/>
          <p:cNvPicPr preferRelativeResize="0"/>
          <p:nvPr/>
        </p:nvPicPr>
        <p:blipFill rotWithShape="1">
          <a:blip r:embed="rId6">
            <a:alphaModFix/>
          </a:blip>
          <a:srcRect b="87620" l="20223" r="77122" t="6753"/>
          <a:stretch/>
        </p:blipFill>
        <p:spPr>
          <a:xfrm>
            <a:off x="4605321" y="2380325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1279" name="Shape 1279"/>
          <p:cNvSpPr txBox="1"/>
          <p:nvPr/>
        </p:nvSpPr>
        <p:spPr>
          <a:xfrm>
            <a:off x="4917971" y="2816872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1280" name="Shape 1280"/>
          <p:cNvPicPr preferRelativeResize="0"/>
          <p:nvPr/>
        </p:nvPicPr>
        <p:blipFill rotWithShape="1">
          <a:blip r:embed="rId6">
            <a:alphaModFix/>
          </a:blip>
          <a:srcRect b="81488" l="8277" r="89068" t="12886"/>
          <a:stretch/>
        </p:blipFill>
        <p:spPr>
          <a:xfrm>
            <a:off x="4605321" y="3255621"/>
            <a:ext cx="685393" cy="678723"/>
          </a:xfrm>
          <a:prstGeom prst="rect">
            <a:avLst/>
          </a:prstGeom>
          <a:noFill/>
          <a:ln>
            <a:noFill/>
          </a:ln>
        </p:spPr>
      </p:pic>
      <p:sp>
        <p:nvSpPr>
          <p:cNvPr id="1281" name="Shape 1281"/>
          <p:cNvSpPr txBox="1"/>
          <p:nvPr/>
        </p:nvSpPr>
        <p:spPr>
          <a:xfrm>
            <a:off x="4910225" y="3732125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grpSp>
        <p:nvGrpSpPr>
          <p:cNvPr id="1282" name="Shape 1282"/>
          <p:cNvGrpSpPr/>
          <p:nvPr/>
        </p:nvGrpSpPr>
        <p:grpSpPr>
          <a:xfrm>
            <a:off x="5358119" y="3247191"/>
            <a:ext cx="2315132" cy="724601"/>
            <a:chOff x="5358119" y="3247191"/>
            <a:chExt cx="2315132" cy="724601"/>
          </a:xfrm>
        </p:grpSpPr>
        <p:sp>
          <p:nvSpPr>
            <p:cNvPr id="1283" name="Shape 1283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284" name="Shape 1284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Shape 1285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1286" name="Shape 1286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1287" name="Shape 1287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1288" name="Shape 1288"/>
              <p:cNvCxnSpPr>
                <a:stCxn id="1287" idx="1"/>
                <a:endCxn id="1289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sp>
          <p:nvSpPr>
            <p:cNvPr id="1290" name="Shape 1290"/>
            <p:cNvSpPr/>
            <p:nvPr/>
          </p:nvSpPr>
          <p:spPr>
            <a:xfrm>
              <a:off x="5524617" y="326535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FF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Shape 1291"/>
            <p:cNvSpPr txBox="1"/>
            <p:nvPr/>
          </p:nvSpPr>
          <p:spPr>
            <a:xfrm>
              <a:off x="6077651" y="3247191"/>
              <a:ext cx="910827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50% 특별 할인!</a:t>
              </a:r>
            </a:p>
          </p:txBody>
        </p:sp>
        <p:pic>
          <p:nvPicPr>
            <p:cNvPr id="1292" name="Shape 129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89" name="Shape 1289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93" name="Shape 1293"/>
          <p:cNvPicPr preferRelativeResize="0"/>
          <p:nvPr/>
        </p:nvPicPr>
        <p:blipFill rotWithShape="1">
          <a:blip r:embed="rId6">
            <a:alphaModFix/>
          </a:blip>
          <a:srcRect b="81419" l="59154" r="38190" t="12955"/>
          <a:stretch/>
        </p:blipFill>
        <p:spPr>
          <a:xfrm>
            <a:off x="4605321" y="4118796"/>
            <a:ext cx="685393" cy="6787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4" name="Shape 1294"/>
          <p:cNvGrpSpPr/>
          <p:nvPr/>
        </p:nvGrpSpPr>
        <p:grpSpPr>
          <a:xfrm>
            <a:off x="5393395" y="4121562"/>
            <a:ext cx="2315132" cy="723295"/>
            <a:chOff x="5358119" y="3248498"/>
            <a:chExt cx="2315132" cy="723295"/>
          </a:xfrm>
        </p:grpSpPr>
        <p:sp>
          <p:nvSpPr>
            <p:cNvPr id="1295" name="Shape 1295"/>
            <p:cNvSpPr txBox="1"/>
            <p:nvPr/>
          </p:nvSpPr>
          <p:spPr>
            <a:xfrm>
              <a:off x="5358119" y="3484426"/>
              <a:ext cx="2315132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아이템이름 아이템이름 1234567890</a:t>
              </a:r>
            </a:p>
          </p:txBody>
        </p:sp>
        <p:sp>
          <p:nvSpPr>
            <p:cNvPr id="1296" name="Shape 1296"/>
            <p:cNvSpPr/>
            <p:nvPr/>
          </p:nvSpPr>
          <p:spPr>
            <a:xfrm>
              <a:off x="5411050" y="3742471"/>
              <a:ext cx="2220096" cy="20256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Shape 1297"/>
            <p:cNvSpPr txBox="1"/>
            <p:nvPr/>
          </p:nvSpPr>
          <p:spPr>
            <a:xfrm>
              <a:off x="6750907" y="3710183"/>
              <a:ext cx="91242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grpSp>
          <p:nvGrpSpPr>
            <p:cNvPr id="1298" name="Shape 1298"/>
            <p:cNvGrpSpPr/>
            <p:nvPr/>
          </p:nvGrpSpPr>
          <p:grpSpPr>
            <a:xfrm>
              <a:off x="5671932" y="3708899"/>
              <a:ext cx="925800" cy="261609"/>
              <a:chOff x="5576223" y="2802860"/>
              <a:chExt cx="925800" cy="261609"/>
            </a:xfrm>
          </p:grpSpPr>
          <p:sp>
            <p:nvSpPr>
              <p:cNvPr id="1299" name="Shape 1299"/>
              <p:cNvSpPr txBox="1"/>
              <p:nvPr/>
            </p:nvSpPr>
            <p:spPr>
              <a:xfrm>
                <a:off x="5576223" y="2802860"/>
                <a:ext cx="861133" cy="2616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1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cxnSp>
            <p:nvCxnSpPr>
              <p:cNvPr id="1300" name="Shape 1300"/>
              <p:cNvCxnSpPr>
                <a:stCxn id="1299" idx="1"/>
                <a:endCxn id="1301" idx="1"/>
              </p:cNvCxnSpPr>
              <p:nvPr/>
            </p:nvCxnSpPr>
            <p:spPr>
              <a:xfrm>
                <a:off x="5576223" y="2933665"/>
                <a:ext cx="925800" cy="10500"/>
              </a:xfrm>
              <a:prstGeom prst="straightConnector1">
                <a:avLst/>
              </a:prstGeom>
              <a:noFill/>
              <a:ln cap="flat" cmpd="sng" w="12700">
                <a:solidFill>
                  <a:srgbClr val="FF0000"/>
                </a:solidFill>
                <a:prstDash val="solid"/>
                <a:miter/>
                <a:headEnd len="med" w="med" type="none"/>
                <a:tailEnd len="lg" w="lg" type="triangle"/>
              </a:ln>
            </p:spPr>
          </p:cxnSp>
        </p:grpSp>
        <p:sp>
          <p:nvSpPr>
            <p:cNvPr id="1302" name="Shape 1302"/>
            <p:cNvSpPr/>
            <p:nvPr/>
          </p:nvSpPr>
          <p:spPr>
            <a:xfrm>
              <a:off x="5524617" y="3265358"/>
              <a:ext cx="2003079" cy="234146"/>
            </a:xfrm>
            <a:prstGeom prst="ribbon2">
              <a:avLst>
                <a:gd fmla="val 16667" name="adj1"/>
                <a:gd fmla="val 63892" name="adj2"/>
              </a:avLst>
            </a:prstGeom>
            <a:solidFill>
              <a:srgbClr val="FFC000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Shape 1303"/>
            <p:cNvSpPr txBox="1"/>
            <p:nvPr/>
          </p:nvSpPr>
          <p:spPr>
            <a:xfrm>
              <a:off x="6215753" y="3248498"/>
              <a:ext cx="668773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30% 할인!</a:t>
              </a:r>
            </a:p>
          </p:txBody>
        </p:sp>
        <p:pic>
          <p:nvPicPr>
            <p:cNvPr id="1304" name="Shape 130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507653" y="3719767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1" name="Shape 1301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597761" y="3735551"/>
              <a:ext cx="237905" cy="22909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05" name="Shape 1305"/>
          <p:cNvPicPr preferRelativeResize="0"/>
          <p:nvPr/>
        </p:nvPicPr>
        <p:blipFill rotWithShape="1">
          <a:blip r:embed="rId6">
            <a:alphaModFix/>
          </a:blip>
          <a:srcRect b="88732" l="51474" r="45870" t="6907"/>
          <a:stretch/>
        </p:blipFill>
        <p:spPr>
          <a:xfrm>
            <a:off x="4605321" y="4993657"/>
            <a:ext cx="685393" cy="5259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6" name="Shape 1306"/>
          <p:cNvSpPr txBox="1"/>
          <p:nvPr/>
        </p:nvSpPr>
        <p:spPr>
          <a:xfrm>
            <a:off x="5348008" y="5223082"/>
            <a:ext cx="231513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아이템이름 아이템이름 1234567890</a:t>
            </a:r>
          </a:p>
        </p:txBody>
      </p:sp>
      <p:sp>
        <p:nvSpPr>
          <p:cNvPr id="1307" name="Shape 1307"/>
          <p:cNvSpPr/>
          <p:nvPr/>
        </p:nvSpPr>
        <p:spPr>
          <a:xfrm>
            <a:off x="5514505" y="5004012"/>
            <a:ext cx="2003079" cy="234146"/>
          </a:xfrm>
          <a:prstGeom prst="ribbon2">
            <a:avLst>
              <a:gd fmla="val 16667" name="adj1"/>
              <a:gd fmla="val 63892" name="adj2"/>
            </a:avLst>
          </a:prstGeom>
          <a:solidFill>
            <a:schemeClr val="lt2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8" name="Shape 1308"/>
          <p:cNvSpPr txBox="1"/>
          <p:nvPr/>
        </p:nvSpPr>
        <p:spPr>
          <a:xfrm>
            <a:off x="6205642" y="4987153"/>
            <a:ext cx="665567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특별 판매!</a:t>
            </a:r>
          </a:p>
        </p:txBody>
      </p:sp>
      <p:sp>
        <p:nvSpPr>
          <p:cNvPr id="1309" name="Shape 1309"/>
          <p:cNvSpPr txBox="1"/>
          <p:nvPr/>
        </p:nvSpPr>
        <p:spPr>
          <a:xfrm>
            <a:off x="4917971" y="4605596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1310" name="Shape 1310"/>
          <p:cNvSpPr txBox="1"/>
          <p:nvPr/>
        </p:nvSpPr>
        <p:spPr>
          <a:xfrm>
            <a:off x="4910225" y="5314991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pic>
        <p:nvPicPr>
          <p:cNvPr id="1311" name="Shape 131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10463" y="277132"/>
            <a:ext cx="334688" cy="334688"/>
          </a:xfrm>
          <a:prstGeom prst="rect">
            <a:avLst/>
          </a:prstGeom>
          <a:noFill/>
          <a:ln>
            <a:noFill/>
          </a:ln>
        </p:spPr>
      </p:pic>
      <p:sp>
        <p:nvSpPr>
          <p:cNvPr id="1312" name="Shape 1312"/>
          <p:cNvSpPr/>
          <p:nvPr/>
        </p:nvSpPr>
        <p:spPr>
          <a:xfrm>
            <a:off x="5565028" y="346481"/>
            <a:ext cx="201307" cy="219547"/>
          </a:xfrm>
          <a:prstGeom prst="ellipse">
            <a:avLst/>
          </a:prstGeom>
          <a:solidFill>
            <a:srgbClr val="FF0000"/>
          </a:solidFill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3" name="Shape 1313"/>
          <p:cNvSpPr txBox="1"/>
          <p:nvPr/>
        </p:nvSpPr>
        <p:spPr>
          <a:xfrm>
            <a:off x="8390564" y="716343"/>
            <a:ext cx="3137178" cy="40010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 판매 상점이 오픈된 경우 탭 앞에 자물쇠가 사라지고 탭에 노티 표시가 들어 온다.</a:t>
            </a:r>
          </a:p>
        </p:txBody>
      </p:sp>
      <p:cxnSp>
        <p:nvCxnSpPr>
          <p:cNvPr id="1314" name="Shape 1314"/>
          <p:cNvCxnSpPr>
            <a:stCxn id="1313" idx="1"/>
          </p:cNvCxnSpPr>
          <p:nvPr/>
        </p:nvCxnSpPr>
        <p:spPr>
          <a:xfrm rot="10800000">
            <a:off x="6597764" y="594198"/>
            <a:ext cx="1792800" cy="32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315" name="Shape 1315"/>
          <p:cNvSpPr txBox="1"/>
          <p:nvPr/>
        </p:nvSpPr>
        <p:spPr>
          <a:xfrm>
            <a:off x="8390564" y="1279205"/>
            <a:ext cx="3137178" cy="24622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한정판매 상점 종료 임박이 되면 붉게 점멸한다.</a:t>
            </a:r>
          </a:p>
        </p:txBody>
      </p:sp>
      <p:pic>
        <p:nvPicPr>
          <p:cNvPr id="1316" name="Shape 1316"/>
          <p:cNvPicPr preferRelativeResize="0"/>
          <p:nvPr/>
        </p:nvPicPr>
        <p:blipFill rotWithShape="1">
          <a:blip r:embed="rId6">
            <a:alphaModFix/>
          </a:blip>
          <a:srcRect b="87620" l="20223" r="77122" t="6753"/>
          <a:stretch/>
        </p:blipFill>
        <p:spPr>
          <a:xfrm>
            <a:off x="5924416" y="1096503"/>
            <a:ext cx="500482" cy="478946"/>
          </a:xfrm>
          <a:prstGeom prst="rect">
            <a:avLst/>
          </a:prstGeom>
          <a:noFill/>
          <a:ln>
            <a:noFill/>
          </a:ln>
        </p:spPr>
      </p:pic>
      <p:sp>
        <p:nvSpPr>
          <p:cNvPr id="1317" name="Shape 1317"/>
          <p:cNvSpPr txBox="1"/>
          <p:nvPr/>
        </p:nvSpPr>
        <p:spPr>
          <a:xfrm>
            <a:off x="6067892" y="1385199"/>
            <a:ext cx="445956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 99</a:t>
            </a:r>
          </a:p>
        </p:txBody>
      </p:sp>
      <p:sp>
        <p:nvSpPr>
          <p:cNvPr id="1318" name="Shape 1318"/>
          <p:cNvSpPr/>
          <p:nvPr/>
        </p:nvSpPr>
        <p:spPr>
          <a:xfrm>
            <a:off x="4336028" y="241187"/>
            <a:ext cx="3528345" cy="6234545"/>
          </a:xfrm>
          <a:prstGeom prst="rect">
            <a:avLst/>
          </a:prstGeom>
          <a:solidFill>
            <a:schemeClr val="dk1">
              <a:alpha val="80784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이벤트 상점의 경우,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시장과 같은 레이아웃에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상품만 변경된다.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(특별한 아이템 판매)</a:t>
            </a:r>
          </a:p>
        </p:txBody>
      </p:sp>
      <p:sp>
        <p:nvSpPr>
          <p:cNvPr id="1319" name="Shape 13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9803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추후 기획 예정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Shape 1324"/>
          <p:cNvSpPr txBox="1"/>
          <p:nvPr/>
        </p:nvSpPr>
        <p:spPr>
          <a:xfrm>
            <a:off x="1013629" y="667910"/>
            <a:ext cx="111783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판매 상품 데이터테이블 예시)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25" name="Shape 1325"/>
          <p:cNvGraphicFramePr/>
          <p:nvPr/>
        </p:nvGraphicFramePr>
        <p:xfrm>
          <a:off x="324833" y="118267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{C4BB40FA-AEBA-4F20-ACDB-7947096D0D4A}</a:tableStyleId>
              </a:tblPr>
              <a:tblGrid>
                <a:gridCol w="1284600"/>
                <a:gridCol w="833750"/>
                <a:gridCol w="525775"/>
                <a:gridCol w="1005200"/>
                <a:gridCol w="948050"/>
                <a:gridCol w="970275"/>
                <a:gridCol w="948050"/>
                <a:gridCol w="948050"/>
                <a:gridCol w="948050"/>
                <a:gridCol w="965525"/>
                <a:gridCol w="1062350"/>
                <a:gridCol w="1062350"/>
              </a:tblGrid>
              <a:tr h="1143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TradingGoodsType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ItemType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Value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StackableType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Normal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N_Percentage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Special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S_Percentage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Daebak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D_Percentage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SuperDaebak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SD_Percentage</a:t>
                      </a:r>
                    </a:p>
                  </a:txBody>
                  <a:tcPr marT="45725" marB="45725" marR="91450" marL="91450" anchor="ctr"/>
                </a:tc>
              </a:tr>
              <a:tr h="2150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무역품 타입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아이템 종류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수량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구매재화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일반할인 가격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일반할인 확률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특별할인 가격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특별할인 확률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대박할인 가격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대박할인 확률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초대박할인 가격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초대박할인 확률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TGT_Food1M_Crown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IT_Food1M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ST_Crown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2,590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2,550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2,500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30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2,400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40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TGT_Food1M_Wood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IT_Food1M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RT_Wood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950,000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19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900,000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30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850,000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50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800,000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</a:t>
                      </a: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graphicFrame>
        <p:nvGraphicFramePr>
          <p:cNvPr id="1326" name="Shape 1326"/>
          <p:cNvGraphicFramePr/>
          <p:nvPr/>
        </p:nvGraphicFramePr>
        <p:xfrm>
          <a:off x="324833" y="217179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{C4BB40FA-AEBA-4F20-ACDB-7947096D0D4A}</a:tableStyleId>
              </a:tblPr>
              <a:tblGrid>
                <a:gridCol w="1252850"/>
                <a:gridCol w="1005200"/>
                <a:gridCol w="717875"/>
                <a:gridCol w="1005200"/>
                <a:gridCol w="948050"/>
                <a:gridCol w="970275"/>
                <a:gridCol w="948050"/>
                <a:gridCol w="948050"/>
                <a:gridCol w="948050"/>
                <a:gridCol w="965525"/>
                <a:gridCol w="1062350"/>
                <a:gridCol w="1062350"/>
              </a:tblGrid>
              <a:tr h="1143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TradingGoodsType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StackableType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Value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StackableType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Normal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N_Percentage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Special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S_Percentage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Daebak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D_Percentage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SuperDaebak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SD_Percentage</a:t>
                      </a:r>
                    </a:p>
                  </a:txBody>
                  <a:tcPr marT="45725" marB="45725" marR="91450" marL="91450" anchor="ctr"/>
                </a:tc>
              </a:tr>
              <a:tr h="2150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무역품 타입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자원 종류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수량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구매재화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일반할인 가격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일반할인 확률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특별할인 가격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특별할인 확률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대박할인 가격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대박할인 확률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초대박할인 가격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초대박할인 확률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TGT_Food1M_Rsc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RT_Food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1,000,000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RT_Wood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999,000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990,000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30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900,000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50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0</a:t>
                      </a: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1327" name="Shape 13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9803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추후 기획 예정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/>
        </p:nvSpPr>
        <p:spPr>
          <a:xfrm>
            <a:off x="690464" y="289248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개요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1013629" y="667910"/>
            <a:ext cx="11178369" cy="923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시장의 정의</a:t>
            </a:r>
          </a:p>
          <a:p>
            <a:pPr indent="-285750" lvl="1" marL="7429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임의로 노출되는 다양한 종류의 아이템들을 상점 판매가(크라운)보다 낮은 가격, 또는 그에 상응하는 자원으로 구매할 수 있는 특수 상점.</a:t>
            </a:r>
          </a:p>
          <a:p>
            <a:pPr indent="-285750" lvl="1" marL="7429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1013629" y="3592342"/>
            <a:ext cx="11178369" cy="923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기획 의도</a:t>
            </a:r>
          </a:p>
          <a:p>
            <a:pPr indent="-285750" lvl="1" marL="7429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유저들에게 시장에서 아이템을 구매하는 것이 이익이라는 인식을 심어주어 구매욕구를 자극하고 크라운 소비를 유도한다.</a:t>
            </a:r>
          </a:p>
          <a:p>
            <a:pPr indent="-285750" lvl="1" marL="7429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자원을 사용해 다른 자원을 구매하는 기능을 통해 상대적으로 많은 자원으로 부족한 자원을 획득할 수 있는 편의를 제공한다.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/>
        </p:nvSpPr>
        <p:spPr>
          <a:xfrm>
            <a:off x="690464" y="289248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1013625" y="667898"/>
            <a:ext cx="10560000" cy="58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상품의 종류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하나의 상품은 </a:t>
            </a:r>
            <a:r>
              <a:rPr b="0" i="0" lang="en-US" sz="1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한 종류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의 아이템(또는 자원) </a:t>
            </a:r>
            <a:r>
              <a:rPr lang="en-US" sz="1200">
                <a:solidFill>
                  <a:schemeClr val="dk1"/>
                </a:solidFill>
              </a:rPr>
              <a:t>n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 묶음으로 구성된다. (상품 리스트는 테이블로 정의)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동일 아이템 n개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일정량의 자원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구매 재화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크라운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목재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식량 (식량은 목재 자원 및 목재 아이템을 구매하는 데에만 재화로 사용된다. 테이블 작업 시 참고 바람.)</a:t>
            </a:r>
          </a:p>
          <a:p>
            <a:pPr indent="0" lvl="1" marL="45720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 구매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시장에서는 한 번에 서로 다른 4개의 상품을 노출시킨다. - </a:t>
            </a:r>
            <a:r>
              <a:rPr b="1" lang="en-US" sz="1200">
                <a:solidFill>
                  <a:schemeClr val="dk1"/>
                </a:solidFill>
              </a:rPr>
              <a:t>상수로 정의 필요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시장에는 4가지의 할인 등급이 있으며 노출되는 모든 상품은 4가지 중 하나의 할인 등급을 갖는다.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유저는 한 번에 한 종의 상품만 구매할 수 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구매한 상품은 리스트에서 사라지고 그 자리에 새로운 상품이 노출된다.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 구매 즉시 구매에 필요한 재화가 소모되고, 구매한 상품이 인벤토리에 누적된다.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자원 상품을 구매할 경우 일반자원에 누적된다. - </a:t>
            </a:r>
            <a:r>
              <a:rPr b="1" lang="en-US" sz="1200">
                <a:solidFill>
                  <a:schemeClr val="dk1"/>
                </a:solidFill>
              </a:rPr>
              <a:t>바로 지갑에 들어가는 상품의 경우 즉시 사용 아이템 획득 루트를 따른다. 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200">
                <a:solidFill>
                  <a:schemeClr val="dk1"/>
                </a:solidFill>
              </a:rPr>
              <a:t>구매시 사용되는 지갑 소비 루트는 테이블로 정의한다.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매 24시간마다 시장이 초기화되며 현재 진열 중인 4개의 상품과 ‘오늘의 상품’이 갱신되고 ‘무료 상품 갱신’ 횟수가 초기화된다.</a:t>
            </a:r>
            <a:r>
              <a:rPr lang="en-US" sz="1200">
                <a:solidFill>
                  <a:schemeClr val="dk1"/>
                </a:solidFill>
              </a:rPr>
              <a:t> </a:t>
            </a:r>
            <a:r>
              <a:rPr b="1" lang="en-US" sz="1200">
                <a:solidFill>
                  <a:schemeClr val="dk1"/>
                </a:solidFill>
              </a:rPr>
              <a:t>( 정해진 초기화 시각 에 초기화 되며 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/>
        </p:nvSpPr>
        <p:spPr>
          <a:xfrm>
            <a:off x="690464" y="289248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1013629" y="667910"/>
            <a:ext cx="11178369" cy="5078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할인 등급 - </a:t>
            </a:r>
            <a:r>
              <a:rPr b="1" lang="en-US" sz="1200">
                <a:solidFill>
                  <a:srgbClr val="FF0000"/>
                </a:solidFill>
              </a:rPr>
              <a:t>실제로는 각각 다른 상품임. - 클라이언트 표시전용 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일반 할인 : 원가대비 할인양이 가장 적은 등급. UI상 아무런 이펙트도 생기지 않는다.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특별 할인 : 원가대비 할인양이 일반 할인보다 많은 등급. 특별 할인 중인 상품은 가장자리가 초록색으로 빛난다.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대박 할인 : 원가대비 할인양이 특별 할인보다 많은 등급. 대박 할인 중인 상품은 가장자리가 보라색으로 빛난다.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초 대박 할인 : 원가대비 할인양이 가장 많은 등급. 초 대박 할인 중인 상품은 가장자리가 금색으로 빛난다.</a:t>
            </a:r>
          </a:p>
          <a:p>
            <a:pPr indent="0" lvl="1" marL="45720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오늘의 상품에 포함되는 상품만 초 대박 할인이 붙는다.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각 상품에 어떤 할인 등급이 붙을지 따로 확률이 존재하는 것이 아니라, 각각의 상품이 별도로 존재하는 개념.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Ex) TGT_Wood10K_N(일반 할인이 붙은 목재 10K 상품)과 TGT_Wood10K_D(대박 할인이 붙은 목재 10K 상품)는 서로 다른 상품이다.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할인 등급에 따른 상품별 실 구매가는 테이블로 정의한다.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오늘의 상품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 상단에 24시간동안 노출되는 상품 - </a:t>
            </a:r>
            <a:r>
              <a:rPr b="1" lang="en-US" sz="1200">
                <a:solidFill>
                  <a:schemeClr val="dk1"/>
                </a:solidFill>
              </a:rPr>
              <a:t>매 리셋 주기 동안 (반드시) 같은 상품이 노출되는 것을 보장해야 하는지? 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Noto Sans Symbols"/>
              <a:buChar char="➢"/>
            </a:pPr>
            <a:r>
              <a:rPr lang="en-US" sz="1200">
                <a:solidFill>
                  <a:srgbClr val="FF0000"/>
                </a:solidFill>
              </a:rPr>
              <a:t>유저마다 보여지는 상품은 다를 수 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매일 00:00에 갱신되며 오늘의 상품 중 대표 상품 하나를 보여준다. - </a:t>
            </a:r>
            <a:r>
              <a:rPr b="1" lang="en-US" sz="1200">
                <a:solidFill>
                  <a:schemeClr val="dk1"/>
                </a:solidFill>
              </a:rPr>
              <a:t>정해진 리셋 시각에 갱신되며 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터치 시 오늘의 상품 전체 목록을 확인할 수 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오늘의 상품은 할인 등급이 ‘초 대박 할인’인 모든 상품을 말한다. - </a:t>
            </a:r>
            <a:r>
              <a:rPr b="1" lang="en-US" sz="1200">
                <a:solidFill>
                  <a:schemeClr val="dk1"/>
                </a:solidFill>
              </a:rPr>
              <a:t>오늘의 상품은 카테고리가 아닌가요? 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등장확률은 모든 할인 등급 중 가장 낮지만 등장했을 경우 구매 가치가 가장 높고, 오늘의 상품이 뜰 때까지 상품목록 갱신을 유도할 수 있도록 매력적인 상품 설계가 필요하다.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690464" y="289248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1013629" y="667910"/>
            <a:ext cx="11178369" cy="59093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 갱신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유저는 무료로 또는 크라운을 소모하여 현재 상품의 목록을 갱신할 수 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매 24시간마다 총 3번 무료로 갱신할 수 있으며 그 이후로는 점점 더 많은 크라운을 필요로 한다. (테이블로 정의)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매일 00:00마다 무료 갱신 횟수가 초기화된다.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200">
                <a:solidFill>
                  <a:schemeClr val="dk1"/>
                </a:solidFill>
              </a:rPr>
              <a:t>상품 갱신시 테이블에 정의된 최대 횟수 이후로는 계속 최대 횟수의 소모값만큼 소모합니다.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초기화 시간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 UI에서 남은 시장 초기화 시간을 초단위로 확인할 수 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매일 00:00 (세계시 기준) 마다 시장이 초기화된다. - </a:t>
            </a:r>
            <a:r>
              <a:rPr b="1" lang="en-US" sz="1200">
                <a:solidFill>
                  <a:schemeClr val="dk1"/>
                </a:solidFill>
              </a:rPr>
              <a:t>상수 정의 필요 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시장이 초기화되면 다음과 같은 변화가 있다.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 무료 갱신 횟수가 초기화된다.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오늘의 상품이 갱신된다.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✓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현재 시장에 진열 중인 상품의 목록이 갱신된다.</a:t>
            </a:r>
          </a:p>
          <a:p>
            <a:pPr indent="-171450" lvl="3" marL="15430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시장이 갱신될 때 유저가 시장 UI를 보고 있을 경우 목록을 실시간으로 갱신해주지는 않는다.(시장을 벗어났다가 재진입시 갱신)</a:t>
            </a:r>
          </a:p>
          <a:p>
            <a:pPr indent="-171450" lvl="4" marL="20002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Noto Sans Symbols"/>
              <a:buChar char="❖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 상태에서 상품 구매 시도 시 에러 팝업 출력 후 갱신된 목록으로 리프레시한다.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✓"/>
            </a:pPr>
            <a:r>
              <a:rPr b="0" i="0" lang="en-US" sz="12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시장이 열리거나 닫힌다.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0" name="Shape 120"/>
          <p:cNvGraphicFramePr/>
          <p:nvPr/>
        </p:nvGraphicFramePr>
        <p:xfrm>
          <a:off x="1730248" y="168893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{C4BB40FA-AEBA-4F20-ACDB-7947096D0D4A}</a:tableStyleId>
              </a:tblPr>
              <a:tblGrid>
                <a:gridCol w="541650"/>
                <a:gridCol w="541650"/>
                <a:gridCol w="541650"/>
                <a:gridCol w="478150"/>
                <a:gridCol w="478150"/>
                <a:gridCol w="478150"/>
                <a:gridCol w="478150"/>
                <a:gridCol w="478150"/>
                <a:gridCol w="478150"/>
                <a:gridCol w="567050"/>
                <a:gridCol w="567050"/>
                <a:gridCol w="567050"/>
                <a:gridCol w="1186750"/>
              </a:tblGrid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1회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2회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3회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4회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5회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6회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7회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8회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9회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10회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11회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12회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13회</a:t>
                      </a:r>
                      <a:r>
                        <a:rPr lang="en-US" sz="1200"/>
                        <a:t>부터 계속</a:t>
                      </a:r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무료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무료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무료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5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10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20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30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40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60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80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100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150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/>
                        <a:t>200</a:t>
                      </a: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/>
        </p:nvSpPr>
        <p:spPr>
          <a:xfrm>
            <a:off x="690464" y="289248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시장</a:t>
            </a:r>
          </a:p>
        </p:txBody>
      </p:sp>
      <p:sp>
        <p:nvSpPr>
          <p:cNvPr id="126" name="Shape 126"/>
          <p:cNvSpPr txBox="1"/>
          <p:nvPr/>
        </p:nvSpPr>
        <p:spPr>
          <a:xfrm>
            <a:off x="1013625" y="667899"/>
            <a:ext cx="11178300" cy="6001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 노출 방식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유저의 캐슬 레벨에 따라 시장에 노출되는 상품의 종류가 다르다.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Ex) 1~15레벨 / 16~20레벨 / 21~30 / … 와 같이 캐슬 레벨 구간 별로 상품 리스트가 다르다.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모든 상품은 그 상품의 속성에 따라 카테고리로 묶여 있다.</a:t>
            </a:r>
          </a:p>
          <a:p>
            <a:pPr indent="0" lvl="2" marL="91440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Ex) 목재x10,000, 식량x10,000 → 자원 카테고리</a:t>
            </a:r>
          </a:p>
          <a:p>
            <a:pPr indent="0" lvl="2" marL="91440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훈련가속5분x1, 건설가속5분x1 → 가속 카테고리</a:t>
            </a:r>
          </a:p>
          <a:p>
            <a:pPr indent="0" lvl="2" marL="91440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VIP 10포인트x1, VIP1일x1 → VIP 카테고리 등…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각 카테고리는 상품으로 등장할 확률을 가지고 있으며 모든 카테고리의 확률의 합은 100%이다.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 갱신 시 / 시장 초기화 시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전체 상품 카테고리 중 임의의 4개를 뽑는다. (카테고리별 뽑힐 확률은 테이블로 정의한다.)</a:t>
            </a:r>
          </a:p>
          <a:p>
            <a:pPr indent="-171450" lvl="3" marL="15430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같은 카테고리는 중복돼서 뽑힐 수 없다.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각 카테고리에서 임의의 상품 하나를 뽑는다. (모든 상품의 뽑힐 확률은 1/n)이다.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4개의 상품을 노출한다.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 구매 시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현재 노출 중인 3개의 상품 카테고리를 제외한 전체 상품 카테고리 중 임의의 1개를 뽑는다. - </a:t>
            </a:r>
            <a:r>
              <a:rPr b="1" lang="en-US" sz="1200">
                <a:solidFill>
                  <a:schemeClr val="dk1"/>
                </a:solidFill>
              </a:rPr>
              <a:t>카테고리 선택  확률은 ?</a:t>
            </a:r>
          </a:p>
          <a:p>
            <a:pPr indent="-171450" lvl="3" marL="15430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200">
                <a:solidFill>
                  <a:schemeClr val="dk1"/>
                </a:solidFill>
              </a:rPr>
              <a:t>같은 카테고리의 상품이 중복 노출되는 것을 피하기 위함.</a:t>
            </a:r>
          </a:p>
          <a:p>
            <a:pPr indent="-171450" lvl="3" marL="1543050" marR="0" rtl="0" algn="l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Arial"/>
              <a:buChar char="•"/>
            </a:pPr>
            <a:r>
              <a:rPr lang="en-US" sz="1200">
                <a:solidFill>
                  <a:srgbClr val="FF0000"/>
                </a:solidFill>
              </a:rPr>
              <a:t>뽑힐 가능성이 있는 카테고리의 확률에 대한 비율은 최대한 유지되었으면 좋겠습니다.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해당 카테고리에서 임의의 상품 하나를 뽑는다. (모든 상품의 뽑힐 확률은 1/n이다.)</a:t>
            </a:r>
          </a:p>
          <a:p>
            <a:pPr indent="-171450" lvl="2" marL="10858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해당 상품을 노출한다.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/>
        </p:nvSpPr>
        <p:spPr>
          <a:xfrm>
            <a:off x="690464" y="289248"/>
            <a:ext cx="87716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사양서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854579" y="667910"/>
            <a:ext cx="218241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카테고리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3" name="Shape 133"/>
          <p:cNvGraphicFramePr/>
          <p:nvPr/>
        </p:nvGraphicFramePr>
        <p:xfrm>
          <a:off x="846999" y="109587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{C4BB40FA-AEBA-4F20-ACDB-7947096D0D4A}</a:tableStyleId>
              </a:tblPr>
              <a:tblGrid>
                <a:gridCol w="1100450"/>
                <a:gridCol w="830575"/>
              </a:tblGrid>
              <a:tr h="1143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CategoryType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Percentage</a:t>
                      </a:r>
                    </a:p>
                  </a:txBody>
                  <a:tcPr marT="45725" marB="45725" marR="91450" marL="91450" anchor="ctr"/>
                </a:tc>
              </a:tr>
              <a:tr h="2150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카테고리 타입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등장 확률(%)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CT_Resource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25.0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CT_ResourceBox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CT_Acc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CT_Exp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CT_VIP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CT_Boost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CT_Buff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CT_Shield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CT_Stamina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CT_TownMove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CT_March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7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CT_ETC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4.75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CT_TodaysGoods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0.25</a:t>
                      </a: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graphicFrame>
        <p:nvGraphicFramePr>
          <p:cNvPr id="134" name="Shape 134"/>
          <p:cNvGraphicFramePr/>
          <p:nvPr/>
        </p:nvGraphicFramePr>
        <p:xfrm>
          <a:off x="3232977" y="109222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{C4BB40FA-AEBA-4F20-ACDB-7947096D0D4A}</a:tableStyleId>
              </a:tblPr>
              <a:tblGrid>
                <a:gridCol w="1063950"/>
                <a:gridCol w="1519550"/>
                <a:gridCol w="1363975"/>
                <a:gridCol w="525775"/>
                <a:gridCol w="1005200"/>
                <a:gridCol w="695650"/>
                <a:gridCol w="1027425"/>
                <a:gridCol w="1005200"/>
                <a:gridCol w="628975"/>
              </a:tblGrid>
              <a:tr h="1143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CategoryType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MarketGoodsType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ItemType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Value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StackableType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Quantity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DiscountGrade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StackableType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Price</a:t>
                      </a:r>
                    </a:p>
                  </a:txBody>
                  <a:tcPr marT="45725" marB="45725" marR="91450" marL="91450" anchor="ctr"/>
                </a:tc>
              </a:tr>
              <a:tr h="2150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카테고리 타입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상품명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아이템명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개수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자원명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수량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할인 등급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구매재화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가격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CT_Resource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MGT_Wood10K_N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RT_Wood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10,000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Normal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RT_Food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9,500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CT_Resource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MGT_Wood10K_D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RT_Wood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10,000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Daebak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RT_Food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8,000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CT_ResourceBox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MGT_Food2Mbox_N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IT_Food2M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/>
                        <a:t>Normal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ST_Crown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3,000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CT_Boost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MGT_StoneBoost8h_N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IT_StoneBoost8h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Normal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RT_Wood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20,000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CT_Boost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MGT_StoneBoost8h_S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IT_StoneBoost8h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1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Special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ST_Crown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40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CT_TodaysGoods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MGT_TownMove</a:t>
                      </a:r>
                      <a:r>
                        <a:rPr lang="en-US" sz="900"/>
                        <a:t>Target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IT_TownMove</a:t>
                      </a:r>
                      <a:r>
                        <a:rPr lang="en-US" sz="900"/>
                        <a:t>Target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20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sz="9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SuperDaebak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ST_Crown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20,000</a:t>
                      </a:r>
                    </a:p>
                  </a:txBody>
                  <a:tcPr marT="45725" marB="45725" marR="91450" marL="91450" anchor="ctr"/>
                </a:tc>
              </a:tr>
              <a:tr h="12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…</a:t>
                      </a: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135" name="Shape 135"/>
          <p:cNvSpPr txBox="1"/>
          <p:nvPr/>
        </p:nvSpPr>
        <p:spPr>
          <a:xfrm>
            <a:off x="3163388" y="667910"/>
            <a:ext cx="218241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상품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/>
        </p:nvSpPr>
        <p:spPr>
          <a:xfrm>
            <a:off x="690464" y="289248"/>
            <a:ext cx="17331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</a:t>
            </a:r>
          </a:p>
        </p:txBody>
      </p:sp>
      <p:sp>
        <p:nvSpPr>
          <p:cNvPr id="141" name="Shape 141"/>
          <p:cNvSpPr txBox="1"/>
          <p:nvPr/>
        </p:nvSpPr>
        <p:spPr>
          <a:xfrm>
            <a:off x="1013629" y="667910"/>
            <a:ext cx="11178369" cy="3139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200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시장에서 판매하는 상품들은 초기 수량이 정해져 있고, 서버 내 모든 유저들이 수량을 공유한다.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서버 내 어떤 유저든 상품을 구매할 때마다 수량이 차감되며, 수량이 0이 되는 순간 아무도 해당 상품을 구매할 수 없다.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한정판매 시장에는 총 4개의 상품이 진열되고, 상품의 수량이 0이 되어도 다른 상품으로 갱신되지는 않는다.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시장은 운영 툴을 통해 열고 닫을 수 있다. (시장이 초기화되는 시간(00:00)에 열리고 24시간 뒤(00:00)에 닫힌다.)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 번 열린 한정 판매 시장은 24시간동안 유지되며, 이 시간은 시장이 초기화되는 시간을 공유한다.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시장이 열린 상태일 경우 시장UI 진입 시 한정 판매 상점이 열렸다는 내용의 팝업을 노출한다.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한정 판매 시장에 노출된 상품의 List와 구매 재화, 가격, 초기 수량은 데이터테이블로 정의한다.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2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실시간성, 클라이언트와 서버 간 아이템 개수 불일치 문제 어떻게 해결할 것인가?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9803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추후 기획 예정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